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94291" autoAdjust="0"/>
  </p:normalViewPr>
  <p:slideViewPr>
    <p:cSldViewPr snapToGrid="0">
      <p:cViewPr>
        <p:scale>
          <a:sx n="58" d="100"/>
          <a:sy n="58" d="100"/>
        </p:scale>
        <p:origin x="5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94259-0B63-461A-87BA-49E0BF497DC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48426-39B1-479C-87CC-8BE47E7F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48426-39B1-479C-87CC-8BE47E7F0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8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8426-39B1-479C-87CC-8BE47E7F0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8F20-3F52-4B57-8A0E-65D8E2E1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E6E70-764D-46A4-8262-26EB29A73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49A5-82D5-4335-BD8F-70EDF009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0FE9D-53A2-41AA-9149-D7C033DF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E19EB-4D56-4707-A040-9128557B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9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B86-9A34-4824-8881-EA9263F9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923FD-FBCB-4B62-847F-A059A38F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D322F-B635-4858-ACD5-523166D7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905A-F489-4270-8EAB-C1849EFA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A430-0DB5-4646-BD9D-C67D24A9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DD65F-DBF7-4ADD-A544-C2F2C8C1D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7AEA9-3E00-4177-AAFB-A44046AF6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EDCCC-15D1-4F6B-A24F-B671E996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15C2-9A24-4DA9-A9B7-7FE7C8AF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F33C8-3C10-46AE-B3C2-0AD8A1CA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7282-F46C-4011-9AE6-370B521F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E0157-7578-4D40-9643-87DF7C4EE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FD09E-51CA-40DC-AD96-73A4D05C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A49B-8540-4AA0-A412-9B16074C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D5D4-3496-4615-86B4-2B313841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6ED9-0BDD-4577-BA1B-2357D807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4A6D-D0EE-4933-B211-5D9048FD2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5BFB-7749-44FD-BB92-0125864C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0852D-A6BE-4995-9171-A5D85125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A58C-BBAE-4D01-A434-3ED08534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9F48-EB74-48D8-B01A-A1B19309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F0D7-D0BE-407D-B498-928ADDCC6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53BFA-A93B-48A6-8D88-E934C66DF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31CCF-914B-4E7F-A881-436CB920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CED9C-39B9-4244-B914-463A451B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30B8B-651D-43DC-800E-CD217B89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2DF3-B84C-4A06-9A48-DCD28D0C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4044D-A7D5-4FBA-9982-C0A03DEA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549BA-1C0F-40D8-A43E-9476CD246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1AF7-4BEB-459E-89AA-CC8605882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9FE74-6996-42FF-BBAE-F1F1EB43B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B47C1-2AAE-4426-B8D4-BE5635C1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100AA-65F8-4F24-A781-55C6A1D6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AF40E-FE1D-4BDD-9A58-D3A3DC94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1DA1-B922-4E5A-8B92-B568F473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6CF8C-A318-4302-AD1B-271C26BF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0046F-2EBE-44E4-AB1A-A650E88C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6E47A-D13F-4C45-977A-7050F743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9700C-4F27-41F2-9AF2-03B4C703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7BDEE-781E-42CF-9ABE-572F9CA9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D4607-04AE-4C0A-B17B-3546125C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A52F1-67DB-4D26-B13E-878C40FF8B73}"/>
              </a:ext>
            </a:extLst>
          </p:cNvPr>
          <p:cNvSpPr/>
          <p:nvPr userDrawn="1"/>
        </p:nvSpPr>
        <p:spPr>
          <a:xfrm rot="19802763">
            <a:off x="1288973" y="2967335"/>
            <a:ext cx="9694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MIRNA ACHKAR</a:t>
            </a:r>
          </a:p>
        </p:txBody>
      </p:sp>
    </p:spTree>
    <p:extLst>
      <p:ext uri="{BB962C8B-B14F-4D97-AF65-F5344CB8AC3E}">
        <p14:creationId xmlns:p14="http://schemas.microsoft.com/office/powerpoint/2010/main" val="223702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3FC2-FC82-42D7-9548-C1C04661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6FF6-A4B5-4FBF-99D5-3AC591B3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29651-2C67-46DB-85C9-9C7E2D4F9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7A512-80E0-47CE-92E2-E5CC5674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1F2DE-FEA6-46AD-A136-2662F8F2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BC7-5C92-46E7-9F2E-92C25465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BB81-4E6E-4D21-B091-592C2A66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4FC27-1540-4CE9-9744-70D310BB6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86A5-3045-4EB7-8213-8EFE46105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087BA-BC9F-439B-9122-2CAED2CE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718A6-8A1E-44CA-9EA0-0CF8A86D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2FCE-98E7-4F2E-9636-1ECE265F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CEF77-3A76-4154-AEFF-1C2346D2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1A80-0291-4424-94AE-B7AF09A8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87AF-D677-4008-975B-EAB344B46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E9D3-CEFC-4BEF-B7FD-DB2724F2076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FC3E5-DF3A-43C6-9A00-19D325E96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FC708-9FA6-4915-BEA7-4062C5B08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6AC1-CEC3-4B80-BA7B-3AA9AD4CA0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A46CE-586B-4D8B-BB15-A95D6545CF2B}"/>
              </a:ext>
            </a:extLst>
          </p:cNvPr>
          <p:cNvSpPr/>
          <p:nvPr userDrawn="1"/>
        </p:nvSpPr>
        <p:spPr>
          <a:xfrm rot="18416058">
            <a:off x="3656136" y="2967335"/>
            <a:ext cx="70632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MIRNA ACHKAR</a:t>
            </a:r>
          </a:p>
        </p:txBody>
      </p:sp>
    </p:spTree>
    <p:extLst>
      <p:ext uri="{BB962C8B-B14F-4D97-AF65-F5344CB8AC3E}">
        <p14:creationId xmlns:p14="http://schemas.microsoft.com/office/powerpoint/2010/main" val="25655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3506" y="214629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2024-2025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Matière: Mathématiques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SV et SG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fr-FR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 2025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" y="0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55860" y="2000699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SSCC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860" y="3844570"/>
            <a:ext cx="854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Chapitres</a:t>
            </a:r>
            <a:r>
              <a:rPr lang="en-US" sz="3200" dirty="0">
                <a:solidFill>
                  <a:srgbClr val="002060"/>
                </a:solidFill>
              </a:rPr>
              <a:t> 4 et 5 : </a:t>
            </a:r>
            <a:r>
              <a:rPr lang="en-US" sz="3200" dirty="0" err="1">
                <a:solidFill>
                  <a:srgbClr val="002060"/>
                </a:solidFill>
              </a:rPr>
              <a:t>Produit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vectoriel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Produit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mixte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                         </a:t>
            </a:r>
            <a:r>
              <a:rPr lang="en-US" sz="3200" dirty="0" err="1">
                <a:solidFill>
                  <a:srgbClr val="002060"/>
                </a:solidFill>
              </a:rPr>
              <a:t>Droites</a:t>
            </a:r>
            <a:r>
              <a:rPr lang="en-US" sz="3200" dirty="0">
                <a:solidFill>
                  <a:srgbClr val="002060"/>
                </a:solidFill>
              </a:rPr>
              <a:t> et plan de </a:t>
            </a:r>
            <a:r>
              <a:rPr lang="en-US" sz="3200" dirty="0" err="1">
                <a:solidFill>
                  <a:srgbClr val="002060"/>
                </a:solidFill>
              </a:rPr>
              <a:t>l’espace</a:t>
            </a:r>
            <a:r>
              <a:rPr lang="en-US" sz="3200" dirty="0">
                <a:solidFill>
                  <a:srgbClr val="002060"/>
                </a:solidFill>
              </a:rPr>
              <a:t>. 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                         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 et SV 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E7B84-D88A-444D-9AD0-5DEDD513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9F78-531A-4D16-BC19-35D88117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u="sng" dirty="0" err="1">
                <a:solidFill>
                  <a:srgbClr val="C00000"/>
                </a:solidFill>
              </a:rPr>
              <a:t>Exercices</a:t>
            </a:r>
            <a:r>
              <a:rPr lang="en-US" i="1" u="sng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76E7-0905-45A5-85F3-E59710CAC3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travailler</a:t>
            </a:r>
            <a:r>
              <a:rPr lang="en-US" dirty="0"/>
              <a:t> dans le livre page 88 les </a:t>
            </a:r>
            <a:r>
              <a:rPr lang="en-US" dirty="0" err="1"/>
              <a:t>numéros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1,2,3,4,5,7,8     9,10,12,13,15   19,21,22,25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2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BC6D-1214-48BB-A356-71E88693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 err="1">
                <a:solidFill>
                  <a:schemeClr val="accent1"/>
                </a:solidFill>
              </a:rPr>
              <a:t>Droites</a:t>
            </a:r>
            <a:r>
              <a:rPr lang="en-US" b="1" dirty="0">
                <a:solidFill>
                  <a:schemeClr val="accent1"/>
                </a:solidFill>
              </a:rPr>
              <a:t> et plan de </a:t>
            </a:r>
            <a:r>
              <a:rPr lang="en-US" b="1" dirty="0" err="1">
                <a:solidFill>
                  <a:schemeClr val="accent1"/>
                </a:solidFill>
              </a:rPr>
              <a:t>l’espace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u="sng" dirty="0">
                <a:solidFill>
                  <a:srgbClr val="FF0000"/>
                </a:solidFill>
              </a:rPr>
              <a:t>1.Droites.</a:t>
            </a:r>
            <a:br>
              <a:rPr lang="en-US" u="sng" dirty="0">
                <a:solidFill>
                  <a:srgbClr val="FF0000"/>
                </a:solidFill>
              </a:rPr>
            </a:br>
            <a:br>
              <a:rPr lang="en-US" b="1" dirty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76EBB-981A-4E19-BADB-71718F3BF8C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371600"/>
                <a:ext cx="10515600" cy="423306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Vecteur </a:t>
                </a:r>
                <a:r>
                  <a:rPr lang="en-US" u="sng" dirty="0" err="1"/>
                  <a:t>directeur</a:t>
                </a:r>
                <a:r>
                  <a:rPr lang="en-US" u="sng" dirty="0"/>
                  <a:t> de (D) : </a:t>
                </a:r>
                <a:r>
                  <a:rPr lang="en-US" dirty="0"/>
                  <a:t>Tout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de </a:t>
                </a:r>
                <a:r>
                  <a:rPr lang="en-US" dirty="0" err="1"/>
                  <a:t>même</a:t>
                </a:r>
                <a:r>
                  <a:rPr lang="en-US" dirty="0"/>
                  <a:t> direction que (D)  avec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(p ; q ; r).</a:t>
                </a:r>
              </a:p>
              <a:p>
                <a:pPr marL="0" indent="0">
                  <a:buNone/>
                </a:pPr>
                <a:r>
                  <a:rPr lang="en-US" u="sng" dirty="0"/>
                  <a:t>Equation </a:t>
                </a:r>
                <a:r>
                  <a:rPr lang="en-US" u="sng" dirty="0" err="1"/>
                  <a:t>d’une</a:t>
                </a:r>
                <a:r>
                  <a:rPr lang="en-US" u="sng" dirty="0"/>
                  <a:t> droite (D) : </a:t>
                </a:r>
                <a:r>
                  <a:rPr lang="en-US" dirty="0"/>
                  <a:t>(D) = (A,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(p ; q ; r)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directeur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M(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 un point de </a:t>
                </a:r>
                <a:r>
                  <a:rPr lang="en-US" dirty="0" err="1"/>
                  <a:t>l’espace</a:t>
                </a:r>
                <a:r>
                  <a:rPr lang="en-US" dirty="0"/>
                  <a:t> .  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(D)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&lt;=&gt;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∝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Pour tout point M de (D)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Equations </a:t>
                </a:r>
                <a:r>
                  <a:rPr lang="en-US" dirty="0" err="1"/>
                  <a:t>paramétriques</a:t>
                </a:r>
                <a:r>
                  <a:rPr lang="en-US" dirty="0"/>
                  <a:t> de (D)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76EBB-981A-4E19-BADB-71718F3BF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10515600" cy="4233069"/>
              </a:xfrm>
              <a:blipFill>
                <a:blip r:embed="rId2"/>
                <a:stretch>
                  <a:fillRect l="-754" t="-245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73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609A-8442-4EF9-937F-A5820806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4"/>
                </a:solidFill>
              </a:rPr>
              <a:t>N.B1.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D138A-2C47-4BC1-8507-D828B655524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965200"/>
                <a:ext cx="10515600" cy="5892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Si </a:t>
                </a:r>
                <a:r>
                  <a:rPr lang="en-US" dirty="0" err="1"/>
                  <a:t>pqr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pour tout point M de (D) on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équation</a:t>
                </a:r>
                <a:r>
                  <a:rPr lang="en-US" dirty="0"/>
                  <a:t> </a:t>
                </a:r>
                <a:r>
                  <a:rPr lang="en-US" dirty="0" err="1"/>
                  <a:t>cartésienne</a:t>
                </a:r>
                <a:r>
                  <a:rPr lang="en-US" dirty="0"/>
                  <a:t> de (D).</a:t>
                </a:r>
              </a:p>
              <a:p>
                <a:pPr marL="0" indent="0">
                  <a:buNone/>
                </a:pPr>
                <a:r>
                  <a:rPr lang="en-US" dirty="0"/>
                  <a:t>Cas </a:t>
                </a:r>
                <a:r>
                  <a:rPr lang="en-US" dirty="0" err="1"/>
                  <a:t>particuliers</a:t>
                </a:r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:r>
                  <a:rPr lang="en-US" dirty="0"/>
                  <a:t>Si p=0 et </a:t>
                </a:r>
                <a:r>
                  <a:rPr lang="en-US" dirty="0" err="1"/>
                  <a:t>qr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 q=0 et </a:t>
                </a:r>
                <a:r>
                  <a:rPr lang="en-US" dirty="0" err="1"/>
                  <a:t>pr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 r=0 et </a:t>
                </a:r>
                <a:r>
                  <a:rPr lang="en-US" dirty="0" err="1"/>
                  <a:t>pq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6D138A-2C47-4BC1-8507-D828B6555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5200"/>
                <a:ext cx="10515600" cy="5892800"/>
              </a:xfrm>
              <a:blipFill rotWithShape="0">
                <a:blip r:embed="rId3"/>
                <a:stretch>
                  <a:fillRect l="-1217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47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AB10-F392-4BC3-BD41-16F5BA36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4"/>
                </a:solidFill>
              </a:rPr>
              <a:t>N.B2.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6CFD2-D29B-40FD-9EEF-DD88265B214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698500"/>
                <a:ext cx="10515600" cy="61595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Si p=q=0 et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 p=r=0 et 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 q=r=0 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on 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Pour </a:t>
                </a:r>
                <a:r>
                  <a:rPr lang="en-US" dirty="0" err="1"/>
                  <a:t>écrire</a:t>
                </a:r>
                <a:r>
                  <a:rPr lang="en-US" dirty="0"/>
                  <a:t> les </a:t>
                </a:r>
                <a:r>
                  <a:rPr lang="en-US" dirty="0" err="1"/>
                  <a:t>équations</a:t>
                </a:r>
                <a:r>
                  <a:rPr lang="en-US" dirty="0"/>
                  <a:t> </a:t>
                </a:r>
                <a:r>
                  <a:rPr lang="en-US" dirty="0" err="1"/>
                  <a:t>d’une</a:t>
                </a:r>
                <a:r>
                  <a:rPr lang="en-US" dirty="0"/>
                  <a:t> droite, on </a:t>
                </a:r>
                <a:r>
                  <a:rPr lang="en-US" dirty="0" err="1"/>
                  <a:t>doit</a:t>
                </a:r>
                <a:r>
                  <a:rPr lang="en-US" dirty="0"/>
                  <a:t> </a:t>
                </a:r>
                <a:r>
                  <a:rPr lang="en-US" dirty="0" err="1"/>
                  <a:t>chercher</a:t>
                </a:r>
                <a:r>
                  <a:rPr lang="en-US" dirty="0"/>
                  <a:t> un point fixe et un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directeur</a:t>
                </a:r>
                <a:r>
                  <a:rPr lang="en-US" dirty="0"/>
                  <a:t> de </a:t>
                </a:r>
                <a:r>
                  <a:rPr lang="en-US" dirty="0" err="1"/>
                  <a:t>cette</a:t>
                </a:r>
                <a:r>
                  <a:rPr lang="en-US" dirty="0"/>
                  <a:t> droite.</a:t>
                </a:r>
              </a:p>
              <a:p>
                <a:pPr marL="0" indent="0">
                  <a:buNone/>
                </a:pPr>
                <a:r>
                  <a:rPr lang="en-US" dirty="0"/>
                  <a:t>Deux </a:t>
                </a:r>
                <a:r>
                  <a:rPr lang="en-US" dirty="0" err="1"/>
                  <a:t>droites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de </a:t>
                </a:r>
                <a:r>
                  <a:rPr lang="en-US" dirty="0" err="1"/>
                  <a:t>même</a:t>
                </a:r>
                <a:r>
                  <a:rPr lang="en-US" dirty="0"/>
                  <a:t> direction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leurs</a:t>
                </a:r>
                <a:r>
                  <a:rPr lang="en-US" dirty="0"/>
                  <a:t>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directeurs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colinéaires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Deux </a:t>
                </a:r>
                <a:r>
                  <a:rPr lang="en-US" dirty="0" err="1"/>
                  <a:t>droites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orthogonales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leurs</a:t>
                </a:r>
                <a:r>
                  <a:rPr lang="en-US" dirty="0"/>
                  <a:t>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directeurs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06CFD2-D29B-40FD-9EEF-DD88265B2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8500"/>
                <a:ext cx="10515600" cy="6159500"/>
              </a:xfrm>
              <a:blipFill rotWithShape="0">
                <a:blip r:embed="rId2"/>
                <a:stretch>
                  <a:fillRect l="-1043" t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8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DD6A-F760-47D2-B9C1-07CF752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1"/>
            <a:ext cx="10515600" cy="533399"/>
          </a:xfrm>
        </p:spPr>
        <p:txBody>
          <a:bodyPr>
            <a:normAutofit fontScale="90000"/>
          </a:bodyPr>
          <a:lstStyle/>
          <a:p>
            <a:r>
              <a:rPr lang="en-US" u="sng" dirty="0" err="1">
                <a:solidFill>
                  <a:srgbClr val="7030A0"/>
                </a:solidFill>
              </a:rPr>
              <a:t>Droites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particulières</a:t>
            </a:r>
            <a:r>
              <a:rPr lang="en-US" u="sng" dirty="0">
                <a:solidFill>
                  <a:srgbClr val="7030A0"/>
                </a:solidFill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FF8AB-1DE8-420B-9A0F-406FAF51A54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990600"/>
                <a:ext cx="10515600" cy="5626099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(1 ; 0 ; 0) </a:t>
                </a:r>
                <a:r>
                  <a:rPr lang="en-US" dirty="0" err="1"/>
                  <a:t>vecteur</a:t>
                </a:r>
                <a:r>
                  <a:rPr lang="en-US" dirty="0"/>
                  <a:t> directeur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;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Droite </a:t>
                </a:r>
                <a:r>
                  <a:rPr lang="en-US" dirty="0" err="1"/>
                  <a:t>parallèle</a:t>
                </a:r>
                <a:r>
                  <a:rPr lang="en-US" dirty="0"/>
                  <a:t> 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(0 ; 1 ; 0)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directeur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 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Droite </a:t>
                </a:r>
                <a:r>
                  <a:rPr lang="en-US" dirty="0" err="1"/>
                  <a:t>parallèle</a:t>
                </a:r>
                <a:r>
                  <a:rPr lang="en-US" dirty="0"/>
                  <a:t> 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(0 ; 0 ; 1)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directeur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Droite </a:t>
                </a:r>
                <a:r>
                  <a:rPr lang="en-US" dirty="0" err="1"/>
                  <a:t>parallèle</a:t>
                </a:r>
                <a:r>
                  <a:rPr lang="en-US" dirty="0"/>
                  <a:t> 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A </a:t>
                </a:r>
                <a:r>
                  <a:rPr lang="en-US" dirty="0" err="1">
                    <a:solidFill>
                      <a:srgbClr val="C00000"/>
                    </a:solidFill>
                  </a:rPr>
                  <a:t>noter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dans un </a:t>
                </a:r>
                <a:r>
                  <a:rPr lang="en-US" dirty="0" err="1"/>
                  <a:t>exercice</a:t>
                </a:r>
                <a:r>
                  <a:rPr lang="en-US" dirty="0"/>
                  <a:t> on a </a:t>
                </a:r>
                <a:r>
                  <a:rPr lang="en-US" dirty="0" err="1"/>
                  <a:t>besoin</a:t>
                </a:r>
                <a:r>
                  <a:rPr lang="en-US" dirty="0"/>
                  <a:t> de </a:t>
                </a:r>
                <a:r>
                  <a:rPr lang="en-US" dirty="0" err="1"/>
                  <a:t>trouver</a:t>
                </a:r>
                <a:r>
                  <a:rPr lang="en-US" dirty="0"/>
                  <a:t> </a:t>
                </a:r>
                <a:r>
                  <a:rPr lang="en-US" dirty="0" err="1"/>
                  <a:t>plusieurs</a:t>
                </a:r>
                <a:r>
                  <a:rPr lang="en-US" dirty="0"/>
                  <a:t> </a:t>
                </a:r>
                <a:r>
                  <a:rPr lang="en-US" dirty="0" err="1"/>
                  <a:t>équations</a:t>
                </a:r>
                <a:r>
                  <a:rPr lang="en-US" dirty="0"/>
                  <a:t> de </a:t>
                </a:r>
                <a:r>
                  <a:rPr lang="en-US" dirty="0" err="1"/>
                  <a:t>droites</a:t>
                </a:r>
                <a:r>
                  <a:rPr lang="en-US" dirty="0"/>
                  <a:t> , on </a:t>
                </a:r>
                <a:r>
                  <a:rPr lang="en-US" dirty="0" err="1"/>
                  <a:t>doit</a:t>
                </a:r>
                <a:r>
                  <a:rPr lang="en-US" dirty="0"/>
                  <a:t> </a:t>
                </a:r>
                <a:r>
                  <a:rPr lang="en-US" dirty="0" err="1"/>
                  <a:t>choisir</a:t>
                </a:r>
                <a:r>
                  <a:rPr lang="en-US" dirty="0"/>
                  <a:t> pour </a:t>
                </a:r>
                <a:r>
                  <a:rPr lang="en-US" dirty="0" err="1"/>
                  <a:t>chacune</a:t>
                </a:r>
                <a:r>
                  <a:rPr lang="en-US" dirty="0"/>
                  <a:t> un </a:t>
                </a:r>
                <a:r>
                  <a:rPr lang="en-US" dirty="0" err="1"/>
                  <a:t>paramètre</a:t>
                </a:r>
                <a:r>
                  <a:rPr lang="en-US" dirty="0"/>
                  <a:t> different de </a:t>
                </a:r>
                <a:r>
                  <a:rPr lang="en-US" dirty="0" err="1"/>
                  <a:t>l’autre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,…..)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FF8AB-1DE8-420B-9A0F-406FAF51A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626099"/>
              </a:xfrm>
              <a:blipFill>
                <a:blip r:embed="rId2"/>
                <a:stretch>
                  <a:fillRect l="-638" t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58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0150-D701-4241-B29C-95FC427E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99"/>
            <a:ext cx="10515600" cy="711201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2.Plans de </a:t>
            </a:r>
            <a:r>
              <a:rPr lang="en-US" u="sng" dirty="0" err="1">
                <a:solidFill>
                  <a:srgbClr val="FF0000"/>
                </a:solidFill>
              </a:rPr>
              <a:t>l’espace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DF0C9-4A8C-43B7-9DBB-8EFFD05B8D2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863600"/>
                <a:ext cx="10515600" cy="53133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appelle</a:t>
                </a:r>
                <a:r>
                  <a:rPr lang="en-US" dirty="0"/>
                  <a:t> </a:t>
                </a:r>
                <a:r>
                  <a:rPr lang="en-US" dirty="0" err="1"/>
                  <a:t>vecteur</a:t>
                </a:r>
                <a:r>
                  <a:rPr lang="en-US" dirty="0"/>
                  <a:t> normal à un plan (P), tout </a:t>
                </a:r>
                <a:r>
                  <a:rPr lang="en-US" dirty="0" err="1"/>
                  <a:t>vecteur</a:t>
                </a:r>
                <a:r>
                  <a:rPr lang="en-US" dirty="0"/>
                  <a:t> non </a:t>
                </a:r>
                <a:r>
                  <a:rPr lang="en-US" dirty="0" err="1"/>
                  <a:t>nul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orthogonal à (P). (P) </a:t>
                </a:r>
                <a:r>
                  <a:rPr lang="en-US" dirty="0" err="1"/>
                  <a:t>possède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</a:t>
                </a:r>
                <a:r>
                  <a:rPr lang="en-US" dirty="0" err="1"/>
                  <a:t>infinité</a:t>
                </a:r>
                <a:r>
                  <a:rPr lang="en-US" dirty="0"/>
                  <a:t> de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normaux</a:t>
                </a:r>
                <a:r>
                  <a:rPr lang="en-US" dirty="0"/>
                  <a:t> qui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colinéaires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u="sng" dirty="0"/>
                  <a:t>Equation d’un plan.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Equation d’un plan (P) passant par le point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et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un point variable de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D’où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𝑤𝑧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Soit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Donc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𝑤𝑧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Par suite (P):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avec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 normal à (P).</a:t>
                </a: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FF0000"/>
                    </a:solidFill>
                  </a:rPr>
                  <a:t>Remarques : </a:t>
                </a:r>
              </a:p>
              <a:p>
                <a:pPr marL="0" indent="0">
                  <a:buNone/>
                </a:pPr>
                <a:r>
                  <a:rPr lang="en-US" dirty="0"/>
                  <a:t>-Tout plan (Q) de </a:t>
                </a:r>
                <a:r>
                  <a:rPr lang="en-US" dirty="0" err="1"/>
                  <a:t>vecteur</a:t>
                </a:r>
                <a:r>
                  <a:rPr lang="en-US" dirty="0"/>
                  <a:t>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comme</a:t>
                </a:r>
                <a:r>
                  <a:rPr lang="en-US" dirty="0"/>
                  <a:t> </a:t>
                </a:r>
                <a:r>
                  <a:rPr lang="en-US" dirty="0" err="1"/>
                  <a:t>équation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-Pour </a:t>
                </a:r>
                <a:r>
                  <a:rPr lang="en-US" dirty="0" err="1"/>
                  <a:t>écrire</a:t>
                </a:r>
                <a:r>
                  <a:rPr lang="en-US" dirty="0"/>
                  <a:t> l’ </a:t>
                </a:r>
                <a:r>
                  <a:rPr lang="en-US" dirty="0" err="1"/>
                  <a:t>équation</a:t>
                </a:r>
                <a:r>
                  <a:rPr lang="en-US" dirty="0"/>
                  <a:t> </a:t>
                </a:r>
                <a:r>
                  <a:rPr lang="en-US" dirty="0" err="1"/>
                  <a:t>cartésienne</a:t>
                </a:r>
                <a:r>
                  <a:rPr lang="en-US" dirty="0"/>
                  <a:t> d’un plan , on a </a:t>
                </a:r>
                <a:r>
                  <a:rPr lang="en-US" dirty="0" err="1"/>
                  <a:t>besoin</a:t>
                </a:r>
                <a:r>
                  <a:rPr lang="en-US" dirty="0"/>
                  <a:t> d’un point fixe de </a:t>
                </a:r>
                <a:r>
                  <a:rPr lang="en-US" dirty="0" err="1"/>
                  <a:t>ce</a:t>
                </a:r>
                <a:r>
                  <a:rPr lang="en-US" dirty="0"/>
                  <a:t> plan et d’un </a:t>
                </a:r>
                <a:r>
                  <a:rPr lang="en-US" dirty="0" err="1"/>
                  <a:t>vecteur</a:t>
                </a:r>
                <a:r>
                  <a:rPr lang="en-US" dirty="0"/>
                  <a:t> normal à </a:t>
                </a:r>
                <a:r>
                  <a:rPr lang="en-US" dirty="0" err="1"/>
                  <a:t>ce</a:t>
                </a:r>
                <a:r>
                  <a:rPr lang="en-US" dirty="0"/>
                  <a:t> plan.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0DF0C9-4A8C-43B7-9DBB-8EFFD05B8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  <a:blipFill rotWithShape="0">
                <a:blip r:embed="rId2"/>
                <a:stretch>
                  <a:fillRect l="-812" t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5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FDE771-821B-4DEE-8AD4-2E167D25C3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65337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US" sz="2000" dirty="0"/>
                </a:br>
                <a:r>
                  <a:rPr lang="en-US" sz="2700" dirty="0"/>
                  <a:t>2) Equation d’un plan (P) passant par le point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/>
                  <a:t>) et de  </a:t>
                </a:r>
                <a:r>
                  <a:rPr lang="en-US" sz="2700" dirty="0" err="1"/>
                  <a:t>vecteurs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directeurs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700" dirty="0"/>
                  <a:t>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FDE771-821B-4DEE-8AD4-2E167D25C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65337"/>
              </a:xfrm>
              <a:blipFill rotWithShape="0">
                <a:blip r:embed="rId2"/>
                <a:stretch>
                  <a:fillRect l="-928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AB6FC-02C5-4FC7-BDD8-C97317C7123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202499"/>
                <a:ext cx="10515600" cy="49744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alors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normal à (P).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un point variable de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D’où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0  </m:t>
                    </m:r>
                  </m:oMath>
                </a14:m>
                <a:r>
                  <a:rPr lang="en-US" dirty="0" err="1"/>
                  <a:t>ou</a:t>
                </a:r>
                <a:r>
                  <a:rPr lang="en-US" dirty="0"/>
                  <a:t> </a:t>
                </a:r>
                <a:r>
                  <a:rPr lang="en-US" dirty="0" err="1"/>
                  <a:t>aussi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) = 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3) Equation d’un plan (P) passant par trois points A, B et C non </a:t>
                </a:r>
                <a:r>
                  <a:rPr lang="en-US" dirty="0" err="1"/>
                  <a:t>alignés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alors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normal à (P).</a:t>
                </a:r>
              </a:p>
              <a:p>
                <a:pPr marL="0" indent="0">
                  <a:buNone/>
                </a:pPr>
                <a:r>
                  <a:rPr lang="en-US" dirty="0"/>
                  <a:t>Soit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un point variable de (P)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D’où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en-US" dirty="0" err="1"/>
                  <a:t>ou</a:t>
                </a:r>
                <a:r>
                  <a:rPr lang="en-US" dirty="0"/>
                  <a:t> </a:t>
                </a:r>
                <a:r>
                  <a:rPr lang="en-US" dirty="0" err="1"/>
                  <a:t>aussi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) = 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8AB6FC-02C5-4FC7-BDD8-C97317C71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2499"/>
                <a:ext cx="10515600" cy="4974464"/>
              </a:xfrm>
              <a:blipFill rotWithShape="0">
                <a:blip r:embed="rId3"/>
                <a:stretch>
                  <a:fillRect l="-1217" t="-980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13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BBC80D-DC4D-4067-9942-1721590892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5409"/>
                <a:ext cx="10515600" cy="1172817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US" sz="2700" dirty="0"/>
                </a:br>
                <a:br>
                  <a:rPr lang="en-US" sz="2700" dirty="0"/>
                </a:br>
                <a:r>
                  <a:rPr lang="en-US" sz="2000" dirty="0"/>
                  <a:t>4) Equation d’un plan (P) </a:t>
                </a:r>
                <a:r>
                  <a:rPr lang="en-US" sz="2000" dirty="0" err="1"/>
                  <a:t>formé</a:t>
                </a:r>
                <a:r>
                  <a:rPr lang="en-US" sz="2000" dirty="0"/>
                  <a:t> par le point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) qui </a:t>
                </a:r>
                <a:r>
                  <a:rPr lang="en-US" sz="2000" dirty="0" err="1"/>
                  <a:t>n’appartient</a:t>
                </a:r>
                <a:r>
                  <a:rPr lang="en-US" sz="2000" dirty="0"/>
                  <a:t> pas à  la droite ( D ) qui a pour  </a:t>
                </a:r>
                <a:r>
                  <a:rPr lang="en-US" sz="2000" dirty="0" err="1"/>
                  <a:t>équations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paramétriques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où</a:t>
                </a:r>
                <a:r>
                  <a:rPr lang="en-US" sz="2000" dirty="0"/>
                  <a:t> t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000" b="0" dirty="0">
                    <a:ea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BBC80D-DC4D-4067-9942-172159089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5409"/>
                <a:ext cx="10515600" cy="1172817"/>
              </a:xfrm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1A27-1D69-4906-907D-415CFFE4749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378226"/>
                <a:ext cx="10515600" cy="5479774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6200" dirty="0"/>
                  <a:t>Soit B le point fixe de (D) pour t=0  </a:t>
                </a:r>
                <a:r>
                  <a:rPr lang="en-US" sz="6200" dirty="0" err="1"/>
                  <a:t>alors</a:t>
                </a:r>
                <a:r>
                  <a:rPr lang="en-US" sz="6200" dirty="0"/>
                  <a:t>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) </a:t>
                </a:r>
              </a:p>
              <a:p>
                <a:pPr marL="0" indent="0">
                  <a:buNone/>
                </a:pPr>
                <a:r>
                  <a:rPr lang="en-US" sz="6200" dirty="0"/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6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200" dirty="0"/>
                  <a:t> le </a:t>
                </a:r>
                <a:r>
                  <a:rPr lang="en-US" sz="6200" dirty="0" err="1"/>
                  <a:t>vecteur</a:t>
                </a:r>
                <a:r>
                  <a:rPr lang="en-US" sz="6200" dirty="0"/>
                  <a:t> </a:t>
                </a:r>
                <a:r>
                  <a:rPr lang="en-US" sz="6200" dirty="0" err="1"/>
                  <a:t>directeur</a:t>
                </a:r>
                <a:r>
                  <a:rPr lang="en-US" sz="6200" dirty="0"/>
                  <a:t> de (D).</a:t>
                </a:r>
              </a:p>
              <a:p>
                <a:pPr marL="0" indent="0">
                  <a:buNone/>
                </a:pPr>
                <a:r>
                  <a:rPr lang="en-US" sz="6200" dirty="0"/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/>
                  <a:t>alors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6200" dirty="0"/>
                  <a:t> </a:t>
                </a:r>
                <a:r>
                  <a:rPr lang="en-US" sz="6200" dirty="0" err="1"/>
                  <a:t>est</a:t>
                </a:r>
                <a:r>
                  <a:rPr lang="en-US" sz="6200" dirty="0"/>
                  <a:t> normal à (P).</a:t>
                </a:r>
              </a:p>
              <a:p>
                <a:pPr marL="0" indent="0">
                  <a:buNone/>
                </a:pPr>
                <a:r>
                  <a:rPr lang="en-US" sz="6200" dirty="0" err="1"/>
                  <a:t>Soit</a:t>
                </a:r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6200" dirty="0"/>
                  <a:t> un point variable de (P) </a:t>
                </a:r>
                <a:r>
                  <a:rPr lang="en-US" sz="6200" dirty="0" err="1"/>
                  <a:t>alors</a:t>
                </a:r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2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 err="1"/>
                  <a:t>sont</a:t>
                </a:r>
                <a:r>
                  <a:rPr lang="en-US" sz="6200" dirty="0"/>
                  <a:t> </a:t>
                </a:r>
                <a:r>
                  <a:rPr lang="en-US" sz="6200" dirty="0" err="1"/>
                  <a:t>orthogonaux</a:t>
                </a:r>
                <a:endParaRPr lang="en-US" sz="6200" dirty="0"/>
              </a:p>
              <a:p>
                <a:pPr marL="0" indent="0">
                  <a:buNone/>
                </a:pPr>
                <a:r>
                  <a:rPr lang="en-US" sz="6200" dirty="0" err="1"/>
                  <a:t>D’où</a:t>
                </a:r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en-US" sz="6200" dirty="0" err="1"/>
                  <a:t>ou</a:t>
                </a:r>
                <a:r>
                  <a:rPr lang="en-US" sz="6200" dirty="0"/>
                  <a:t> </a:t>
                </a:r>
                <a:r>
                  <a:rPr lang="en-US" sz="6200" dirty="0" err="1"/>
                  <a:t>aussi</a:t>
                </a:r>
                <a:r>
                  <a:rPr lang="en-US" sz="6200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/>
                  <a:t>) = 0</a:t>
                </a:r>
              </a:p>
              <a:p>
                <a:pPr marL="0" indent="0">
                  <a:buNone/>
                </a:pPr>
                <a:r>
                  <a:rPr lang="en-US" sz="6200" dirty="0"/>
                  <a:t>5) Equation d’un plan (P) </a:t>
                </a:r>
                <a:r>
                  <a:rPr lang="en-US" sz="6200" dirty="0" err="1"/>
                  <a:t>formé</a:t>
                </a:r>
                <a:r>
                  <a:rPr lang="en-US" sz="6200" dirty="0"/>
                  <a:t> par les deux </a:t>
                </a:r>
                <a:r>
                  <a:rPr lang="en-US" sz="6200" dirty="0" err="1"/>
                  <a:t>droites</a:t>
                </a:r>
                <a:r>
                  <a:rPr lang="en-US" sz="6200" dirty="0"/>
                  <a:t> </a:t>
                </a:r>
                <a:r>
                  <a:rPr lang="en-US" sz="6200" dirty="0" err="1"/>
                  <a:t>parallèles</a:t>
                </a:r>
                <a:r>
                  <a:rPr lang="en-US" sz="6200" dirty="0"/>
                  <a:t> (D) et (D’) </a:t>
                </a:r>
                <a:r>
                  <a:rPr lang="en-US" sz="6200" dirty="0" err="1"/>
                  <a:t>d’équations</a:t>
                </a:r>
                <a:r>
                  <a:rPr lang="en-US" sz="6200" dirty="0"/>
                  <a:t> </a:t>
                </a:r>
                <a:r>
                  <a:rPr lang="en-US" sz="6200" dirty="0" err="1"/>
                  <a:t>paramétriques</a:t>
                </a:r>
                <a:r>
                  <a:rPr lang="en-US" sz="6200" dirty="0"/>
                  <a:t> :</a:t>
                </a:r>
              </a:p>
              <a:p>
                <a:pPr marL="0" indent="0">
                  <a:buNone/>
                </a:pPr>
                <a:r>
                  <a:rPr lang="en-US" sz="6200" dirty="0"/>
                  <a:t> (D):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6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6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𝑝𝑡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𝑞𝑡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6200" dirty="0"/>
                  <a:t>  et (D’)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6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6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6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𝑞𝑘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6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𝑟𝑘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6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6200" dirty="0"/>
                  <a:t> où t et k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6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6200" dirty="0"/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200" dirty="0"/>
                  <a:t> le </a:t>
                </a:r>
                <a:r>
                  <a:rPr lang="en-US" sz="6200" dirty="0" err="1"/>
                  <a:t>vecteur</a:t>
                </a:r>
                <a:r>
                  <a:rPr lang="en-US" sz="6200" dirty="0"/>
                  <a:t> </a:t>
                </a:r>
                <a:r>
                  <a:rPr lang="en-US" sz="6200" dirty="0" err="1"/>
                  <a:t>directeur</a:t>
                </a:r>
                <a:r>
                  <a:rPr lang="en-US" sz="6200" dirty="0"/>
                  <a:t> de (D).</a:t>
                </a:r>
              </a:p>
              <a:p>
                <a:pPr marL="0" indent="0">
                  <a:buNone/>
                </a:pPr>
                <a:r>
                  <a:rPr lang="en-US" sz="6200" dirty="0"/>
                  <a:t>Soit B le point fixe de (D) pour t=0  </a:t>
                </a:r>
                <a:r>
                  <a:rPr lang="en-US" sz="6200" dirty="0" err="1"/>
                  <a:t>alors</a:t>
                </a:r>
                <a:r>
                  <a:rPr lang="en-US" sz="6200" dirty="0"/>
                  <a:t>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) et C le point fixe de (D’) pour k=0</a:t>
                </a:r>
              </a:p>
              <a:p>
                <a:pPr marL="0" indent="0">
                  <a:buNone/>
                </a:pPr>
                <a:r>
                  <a:rPr lang="en-US" sz="6200" dirty="0" err="1"/>
                  <a:t>alors</a:t>
                </a:r>
                <a:r>
                  <a:rPr lang="en-US" sz="6200" dirty="0"/>
                  <a:t> 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)</a:t>
                </a:r>
              </a:p>
              <a:p>
                <a:pPr marL="0" indent="0">
                  <a:buNone/>
                </a:pPr>
                <a:r>
                  <a:rPr lang="en-US" sz="6200" dirty="0"/>
                  <a:t>Soit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6200" dirty="0"/>
                  <a:t> un point variable de (P) </a:t>
                </a:r>
                <a:r>
                  <a:rPr lang="en-US" sz="6200" dirty="0" err="1"/>
                  <a:t>alors</a:t>
                </a:r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6200" dirty="0"/>
                  <a:t> </a:t>
                </a:r>
                <a:r>
                  <a:rPr lang="en-US" sz="6200" dirty="0" err="1"/>
                  <a:t>sont</a:t>
                </a:r>
                <a:r>
                  <a:rPr lang="en-US" sz="6200" dirty="0"/>
                  <a:t> </a:t>
                </a:r>
                <a:r>
                  <a:rPr lang="en-US" sz="6200" dirty="0" err="1"/>
                  <a:t>coplanaires</a:t>
                </a:r>
                <a:r>
                  <a:rPr lang="en-US" sz="6200" dirty="0"/>
                  <a:t>  </a:t>
                </a:r>
                <a:r>
                  <a:rPr lang="en-US" sz="6200" dirty="0" err="1"/>
                  <a:t>d’où</a:t>
                </a:r>
                <a:r>
                  <a:rPr lang="en-US" sz="62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6200" dirty="0"/>
                  <a:t>) = 0</a:t>
                </a:r>
              </a:p>
              <a:p>
                <a:pPr marL="0" indent="0">
                  <a:buNone/>
                </a:pPr>
                <a:r>
                  <a:rPr lang="en-US" sz="6200" dirty="0"/>
                  <a:t>6) Equation d’un plan (P) </a:t>
                </a:r>
                <a:r>
                  <a:rPr lang="en-US" sz="6200" dirty="0" err="1"/>
                  <a:t>formé</a:t>
                </a:r>
                <a:r>
                  <a:rPr lang="en-US" sz="6200" dirty="0"/>
                  <a:t> par les deux </a:t>
                </a:r>
                <a:r>
                  <a:rPr lang="en-US" sz="6200" dirty="0" err="1"/>
                  <a:t>droites</a:t>
                </a:r>
                <a:r>
                  <a:rPr lang="en-US" sz="6200" dirty="0"/>
                  <a:t> </a:t>
                </a:r>
                <a:r>
                  <a:rPr lang="en-US" sz="6200" dirty="0" err="1"/>
                  <a:t>sécantes</a:t>
                </a:r>
                <a:r>
                  <a:rPr lang="en-US" sz="6200" dirty="0"/>
                  <a:t> (D) et (D’) </a:t>
                </a:r>
                <a:r>
                  <a:rPr lang="en-US" sz="6200" dirty="0" err="1"/>
                  <a:t>d’équations</a:t>
                </a:r>
                <a:r>
                  <a:rPr lang="en-US" sz="6200" dirty="0"/>
                  <a:t> </a:t>
                </a:r>
                <a:r>
                  <a:rPr lang="en-US" sz="6200" dirty="0" err="1"/>
                  <a:t>paramétriques</a:t>
                </a:r>
                <a:r>
                  <a:rPr lang="en-US" sz="6200" dirty="0"/>
                  <a:t> :</a:t>
                </a:r>
              </a:p>
              <a:p>
                <a:pPr marL="0" indent="0">
                  <a:buNone/>
                </a:pPr>
                <a:r>
                  <a:rPr lang="en-US" sz="6200" dirty="0"/>
                  <a:t> (D):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6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6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𝑝𝑡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𝑞𝑡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6200" dirty="0"/>
                  <a:t>  et (D’)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6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6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6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6200" dirty="0"/>
                  <a:t> où t et k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6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6200" dirty="0"/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200" dirty="0"/>
                  <a:t>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6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2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6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200" dirty="0"/>
                  <a:t> les </a:t>
                </a:r>
                <a:r>
                  <a:rPr lang="en-US" sz="6200" dirty="0" err="1"/>
                  <a:t>vecteurs</a:t>
                </a:r>
                <a:r>
                  <a:rPr lang="en-US" sz="6200" dirty="0"/>
                  <a:t> </a:t>
                </a:r>
                <a:r>
                  <a:rPr lang="en-US" sz="6200" dirty="0" err="1"/>
                  <a:t>directeurs</a:t>
                </a:r>
                <a:r>
                  <a:rPr lang="en-US" sz="6200" dirty="0"/>
                  <a:t> de (D) et (D’) et </a:t>
                </a:r>
                <a:r>
                  <a:rPr lang="en-US" sz="6200" dirty="0" err="1"/>
                  <a:t>soit</a:t>
                </a:r>
                <a:r>
                  <a:rPr lang="en-US" sz="6200" dirty="0"/>
                  <a:t> B le point fixe de (D) pour t=0  </a:t>
                </a:r>
                <a:r>
                  <a:rPr lang="en-US" sz="6200" dirty="0" err="1"/>
                  <a:t>alors</a:t>
                </a:r>
                <a:r>
                  <a:rPr lang="en-US" sz="6200" dirty="0"/>
                  <a:t>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200" dirty="0"/>
                  <a:t>)</a:t>
                </a:r>
              </a:p>
              <a:p>
                <a:pPr marL="0" indent="0">
                  <a:buNone/>
                </a:pPr>
                <a:r>
                  <a:rPr lang="en-US" sz="6200" dirty="0"/>
                  <a:t>Soit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6200" dirty="0"/>
                  <a:t> un point variable de (P) </a:t>
                </a:r>
                <a:r>
                  <a:rPr lang="en-US" sz="6200" dirty="0" err="1"/>
                  <a:t>alors</a:t>
                </a:r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62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sz="6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6200" dirty="0"/>
                  <a:t> </a:t>
                </a:r>
                <a:r>
                  <a:rPr lang="en-US" sz="6200" dirty="0" err="1"/>
                  <a:t>sont</a:t>
                </a:r>
                <a:r>
                  <a:rPr lang="en-US" sz="6200" dirty="0"/>
                  <a:t> </a:t>
                </a:r>
                <a:r>
                  <a:rPr lang="en-US" sz="6200" dirty="0" err="1"/>
                  <a:t>coplanaires</a:t>
                </a:r>
                <a:r>
                  <a:rPr lang="en-US" sz="6200" dirty="0"/>
                  <a:t>  </a:t>
                </a:r>
                <a:r>
                  <a:rPr lang="en-US" sz="6200" dirty="0" err="1"/>
                  <a:t>d’où</a:t>
                </a:r>
                <a:r>
                  <a:rPr lang="en-US" sz="62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6200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6200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6200" dirty="0"/>
                  <a:t>) = 0</a:t>
                </a:r>
              </a:p>
              <a:p>
                <a:pPr marL="0" indent="0">
                  <a:buNone/>
                </a:pPr>
                <a:endParaRPr lang="en-US" sz="6200" dirty="0"/>
              </a:p>
              <a:p>
                <a:pPr marL="0" indent="0">
                  <a:buNone/>
                </a:pPr>
                <a:endParaRPr lang="en-US" sz="6200" dirty="0"/>
              </a:p>
              <a:p>
                <a:pPr marL="0" indent="0">
                  <a:buNone/>
                </a:pPr>
                <a:endParaRPr lang="en-US" sz="6200" dirty="0"/>
              </a:p>
              <a:p>
                <a:pPr marL="0" indent="0">
                  <a:buNone/>
                </a:pPr>
                <a:endParaRPr lang="en-US" sz="6200" dirty="0"/>
              </a:p>
              <a:p>
                <a:pPr marL="0" indent="0">
                  <a:buNone/>
                </a:pPr>
                <a:endParaRPr lang="en-US" sz="4300" dirty="0"/>
              </a:p>
              <a:p>
                <a:pPr marL="0" indent="0">
                  <a:buNone/>
                </a:pPr>
                <a:br>
                  <a:rPr lang="en-US" sz="4300" dirty="0">
                    <a:ea typeface="Cambria Math" panose="02040503050406030204" pitchFamily="18" charset="0"/>
                  </a:rPr>
                </a:br>
                <a:endParaRPr lang="en-US" sz="43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C91A27-1D69-4906-907D-415CFFE47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8226"/>
                <a:ext cx="10515600" cy="5479774"/>
              </a:xfrm>
              <a:blipFill rotWithShape="0">
                <a:blip r:embed="rId3"/>
                <a:stretch>
                  <a:fillRect l="-348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2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A3EA-FE0E-4246-B9B5-1C821ACE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7"/>
            <a:ext cx="10515600" cy="622853"/>
          </a:xfrm>
        </p:spPr>
        <p:txBody>
          <a:bodyPr>
            <a:normAutofit fontScale="90000"/>
          </a:bodyPr>
          <a:lstStyle/>
          <a:p>
            <a:r>
              <a:rPr lang="en-US" sz="2700" u="sng" dirty="0">
                <a:solidFill>
                  <a:srgbClr val="7030A0"/>
                </a:solidFill>
              </a:rPr>
              <a:t>Plans </a:t>
            </a:r>
            <a:r>
              <a:rPr lang="en-US" sz="2700" u="sng" dirty="0" err="1">
                <a:solidFill>
                  <a:srgbClr val="7030A0"/>
                </a:solidFill>
              </a:rPr>
              <a:t>parallèles</a:t>
            </a:r>
            <a:r>
              <a:rPr lang="en-US" sz="2700" u="sng" dirty="0">
                <a:solidFill>
                  <a:srgbClr val="7030A0"/>
                </a:solidFill>
              </a:rPr>
              <a:t>.</a:t>
            </a:r>
            <a:br>
              <a:rPr lang="en-US" sz="2700" u="sng" dirty="0">
                <a:solidFill>
                  <a:srgbClr val="7030A0"/>
                </a:solidFill>
              </a:rPr>
            </a:br>
            <a:endParaRPr lang="en-US" sz="27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266B-8221-4CA6-8FE7-F0E7A1B341F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636104"/>
                <a:ext cx="10515600" cy="563217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dit</a:t>
                </a:r>
                <a:r>
                  <a:rPr lang="en-US" dirty="0"/>
                  <a:t> que deux plans (P) 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=0 </a:t>
                </a:r>
              </a:p>
              <a:p>
                <a:pPr marL="0" indent="0">
                  <a:buNone/>
                </a:pPr>
                <a:r>
                  <a:rPr lang="en-US" dirty="0"/>
                  <a:t>et (P’) 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=0 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parallèles</a:t>
                </a:r>
                <a:r>
                  <a:rPr lang="en-US" dirty="0"/>
                  <a:t>  </a:t>
                </a:r>
                <a:r>
                  <a:rPr lang="en-US" dirty="0" err="1"/>
                  <a:t>ssi</a:t>
                </a:r>
                <a:r>
                  <a:rPr lang="en-US" dirty="0"/>
                  <a:t> </a:t>
                </a:r>
                <a:r>
                  <a:rPr lang="en-US" dirty="0" err="1"/>
                  <a:t>leurs</a:t>
                </a:r>
                <a:r>
                  <a:rPr lang="en-US" dirty="0"/>
                  <a:t>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normaux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colinéaires</a:t>
                </a:r>
                <a:r>
                  <a:rPr lang="en-US" dirty="0"/>
                  <a:t> </a:t>
                </a:r>
                <a:r>
                  <a:rPr lang="en-US" dirty="0" err="1"/>
                  <a:t>donc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dirty="0"/>
                  <a:t> et </a:t>
                </a:r>
                <a:r>
                  <a:rPr lang="en-US" dirty="0" err="1"/>
                  <a:t>confondus</a:t>
                </a:r>
                <a:r>
                  <a:rPr lang="en-US" dirty="0"/>
                  <a:t>   </a:t>
                </a:r>
                <a:r>
                  <a:rPr lang="en-US" dirty="0" err="1"/>
                  <a:t>ssi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dirty="0"/>
                  <a:t> avec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′≠0)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7030A0"/>
                    </a:solidFill>
                  </a:rPr>
                  <a:t>Plans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perpendiculaires</a:t>
                </a:r>
                <a:r>
                  <a:rPr lang="en-US" u="sng" dirty="0">
                    <a:solidFill>
                      <a:srgbClr val="7030A0"/>
                    </a:solidFill>
                  </a:rPr>
                  <a:t>.</a:t>
                </a:r>
                <a:br>
                  <a:rPr lang="en-US" u="sng" dirty="0">
                    <a:solidFill>
                      <a:srgbClr val="7030A0"/>
                    </a:solidFill>
                  </a:rPr>
                </a:br>
                <a:endParaRPr lang="en-US" u="sng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dit</a:t>
                </a:r>
                <a:r>
                  <a:rPr lang="en-US" dirty="0"/>
                  <a:t> que deux plans (P) 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=0 </a:t>
                </a:r>
              </a:p>
              <a:p>
                <a:pPr marL="0" indent="0">
                  <a:buNone/>
                </a:pPr>
                <a:r>
                  <a:rPr lang="en-US" dirty="0"/>
                  <a:t>et (P’) 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=0 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perpendiculaires</a:t>
                </a:r>
                <a:r>
                  <a:rPr lang="en-US" dirty="0"/>
                  <a:t>  </a:t>
                </a:r>
                <a:r>
                  <a:rPr lang="en-US" dirty="0" err="1"/>
                  <a:t>ssi</a:t>
                </a:r>
                <a:r>
                  <a:rPr lang="en-US" dirty="0"/>
                  <a:t> </a:t>
                </a:r>
                <a:r>
                  <a:rPr lang="en-US" dirty="0" err="1"/>
                  <a:t>leurs</a:t>
                </a:r>
                <a:r>
                  <a:rPr lang="en-US" dirty="0"/>
                  <a:t>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normaux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perpendiculaires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7030A0"/>
                    </a:solidFill>
                  </a:rPr>
                  <a:t>Plans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particuliers</a:t>
                </a:r>
                <a:endParaRPr lang="en-US" u="sng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Plan passant par </a:t>
                </a:r>
                <a:r>
                  <a:rPr lang="en-US" dirty="0" err="1"/>
                  <a:t>l’origine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𝑤𝑧</m:t>
                    </m:r>
                  </m:oMath>
                </a14:m>
                <a:r>
                  <a:rPr lang="en-US" dirty="0"/>
                  <a:t> = 0 de </a:t>
                </a:r>
                <a:r>
                  <a:rPr lang="en-US" dirty="0" err="1"/>
                  <a:t>vecteur</a:t>
                </a:r>
                <a:r>
                  <a:rPr lang="en-US" dirty="0"/>
                  <a:t>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Plan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𝑦𝑂𝑧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: </m:t>
                    </m:r>
                  </m:oMath>
                </a14:m>
                <a:r>
                  <a:rPr lang="en-US" dirty="0"/>
                  <a:t>d’équation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et de </a:t>
                </a:r>
                <a:r>
                  <a:rPr lang="en-US" dirty="0" err="1"/>
                  <a:t>vecteur</a:t>
                </a:r>
                <a:r>
                  <a:rPr lang="en-US" dirty="0"/>
                  <a:t>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Plan (x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</m:oMath>
                </a14:m>
                <a:r>
                  <a:rPr lang="en-US" dirty="0"/>
                  <a:t>d’équation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et de </a:t>
                </a:r>
                <a:r>
                  <a:rPr lang="en-US" dirty="0" err="1"/>
                  <a:t>vecteur</a:t>
                </a:r>
                <a:r>
                  <a:rPr lang="en-US" dirty="0"/>
                  <a:t>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Plan (x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</m:oMath>
                </a14:m>
                <a:r>
                  <a:rPr lang="en-US" dirty="0"/>
                  <a:t>d’équation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et de </a:t>
                </a:r>
                <a:r>
                  <a:rPr lang="en-US" dirty="0" err="1"/>
                  <a:t>vecteur</a:t>
                </a:r>
                <a:r>
                  <a:rPr lang="en-US" dirty="0"/>
                  <a:t>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;0;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C00000"/>
                    </a:solidFill>
                  </a:rPr>
                  <a:t>A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travailler</a:t>
                </a:r>
                <a:r>
                  <a:rPr lang="en-US" i="1" dirty="0">
                    <a:solidFill>
                      <a:srgbClr val="C00000"/>
                    </a:solidFill>
                  </a:rPr>
                  <a:t> les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exercices</a:t>
                </a:r>
                <a:r>
                  <a:rPr lang="en-US" i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dans le livre page 125 </a:t>
                </a:r>
                <a:r>
                  <a:rPr lang="en-US" dirty="0" err="1"/>
                  <a:t>numéros</a:t>
                </a:r>
                <a:r>
                  <a:rPr lang="en-US" dirty="0"/>
                  <a:t> : 1,2(1),3(1),4,5,6(1),7(1),8(1),9,10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5A266B-8221-4CA6-8FE7-F0E7A1B34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6104"/>
                <a:ext cx="10515600" cy="5632174"/>
              </a:xfrm>
              <a:blipFill rotWithShape="0">
                <a:blip r:embed="rId2"/>
                <a:stretch>
                  <a:fillRect l="-522" t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56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54A3-9A3C-46D4-8F59-DBDD71C2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112542"/>
            <a:ext cx="11044311" cy="73152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3.Applications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10D173-11C3-4122-9A7F-E86D31AF9A2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12542" y="844061"/>
                <a:ext cx="11241258" cy="5697415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buAutoNum type="arabicParenR"/>
                </a:pPr>
                <a:r>
                  <a:rPr lang="en-US" u="sng" dirty="0">
                    <a:solidFill>
                      <a:srgbClr val="7030A0"/>
                    </a:solidFill>
                  </a:rPr>
                  <a:t>Positions relatives entre deux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droites</a:t>
                </a:r>
                <a:r>
                  <a:rPr lang="en-US" u="sng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Deux </a:t>
                </a:r>
                <a:r>
                  <a:rPr lang="en-US" dirty="0" err="1"/>
                  <a:t>droites</a:t>
                </a:r>
                <a:r>
                  <a:rPr lang="en-US" dirty="0"/>
                  <a:t> de </a:t>
                </a:r>
                <a:r>
                  <a:rPr lang="en-US" dirty="0" err="1"/>
                  <a:t>l’espace</a:t>
                </a:r>
                <a:r>
                  <a:rPr lang="en-US" dirty="0"/>
                  <a:t> (D) et(D’)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coplanaires</a:t>
                </a:r>
                <a:r>
                  <a:rPr lang="en-US" dirty="0"/>
                  <a:t> : </a:t>
                </a:r>
                <a:r>
                  <a:rPr lang="en-US" dirty="0" err="1"/>
                  <a:t>sécantes</a:t>
                </a:r>
                <a:r>
                  <a:rPr lang="en-US" dirty="0"/>
                  <a:t> </a:t>
                </a:r>
                <a:r>
                  <a:rPr lang="en-US" dirty="0" err="1"/>
                  <a:t>ou</a:t>
                </a:r>
                <a:r>
                  <a:rPr lang="en-US" dirty="0"/>
                  <a:t> </a:t>
                </a:r>
                <a:r>
                  <a:rPr lang="en-US" dirty="0" err="1"/>
                  <a:t>parallèles</a:t>
                </a:r>
                <a:r>
                  <a:rPr lang="en-US" dirty="0"/>
                  <a:t> </a:t>
                </a:r>
                <a:r>
                  <a:rPr lang="en-US" dirty="0" err="1"/>
                  <a:t>ou</a:t>
                </a:r>
                <a:r>
                  <a:rPr lang="en-US" dirty="0"/>
                  <a:t> non </a:t>
                </a:r>
                <a:r>
                  <a:rPr lang="en-US" dirty="0" err="1"/>
                  <a:t>coplanaires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Pour </a:t>
                </a:r>
                <a:r>
                  <a:rPr lang="en-US" dirty="0" err="1"/>
                  <a:t>étudier</a:t>
                </a:r>
                <a:r>
                  <a:rPr lang="en-US" dirty="0"/>
                  <a:t> </a:t>
                </a:r>
                <a:r>
                  <a:rPr lang="en-US" dirty="0" err="1"/>
                  <a:t>l’intersection</a:t>
                </a:r>
                <a:r>
                  <a:rPr lang="en-US" dirty="0"/>
                  <a:t> de deux </a:t>
                </a:r>
                <a:r>
                  <a:rPr lang="en-US" dirty="0" err="1"/>
                  <a:t>droites</a:t>
                </a:r>
                <a:r>
                  <a:rPr lang="en-US" dirty="0"/>
                  <a:t>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suffit</a:t>
                </a:r>
                <a:r>
                  <a:rPr lang="en-US" dirty="0"/>
                  <a:t> de </a:t>
                </a:r>
                <a:r>
                  <a:rPr lang="en-US" dirty="0" err="1"/>
                  <a:t>résoudre</a:t>
                </a:r>
                <a:r>
                  <a:rPr lang="en-US" dirty="0"/>
                  <a:t> le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formé</a:t>
                </a:r>
                <a:r>
                  <a:rPr lang="en-US" dirty="0"/>
                  <a:t> par les </a:t>
                </a:r>
                <a:r>
                  <a:rPr lang="en-US" dirty="0" err="1"/>
                  <a:t>équations</a:t>
                </a:r>
                <a:r>
                  <a:rPr lang="en-US" dirty="0"/>
                  <a:t> des deux </a:t>
                </a:r>
                <a:r>
                  <a:rPr lang="en-US" dirty="0" err="1"/>
                  <a:t>droites</a:t>
                </a:r>
                <a:r>
                  <a:rPr lang="en-US" dirty="0"/>
                  <a:t>. Si </a:t>
                </a:r>
                <a:r>
                  <a:rPr lang="en-US" dirty="0" err="1"/>
                  <a:t>ce</a:t>
                </a:r>
                <a:r>
                  <a:rPr lang="en-US" dirty="0"/>
                  <a:t>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admet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solution unique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:r>
                  <a:rPr lang="en-US" dirty="0" err="1"/>
                  <a:t>l’intersection</a:t>
                </a:r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formé</a:t>
                </a:r>
                <a:r>
                  <a:rPr lang="en-US" dirty="0"/>
                  <a:t> d’un point unique ;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ce</a:t>
                </a:r>
                <a:r>
                  <a:rPr lang="en-US" dirty="0"/>
                  <a:t>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indéterminé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les deux </a:t>
                </a:r>
                <a:r>
                  <a:rPr lang="en-US" dirty="0" err="1"/>
                  <a:t>droites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confondues</a:t>
                </a:r>
                <a:r>
                  <a:rPr lang="en-US" dirty="0"/>
                  <a:t> et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ce</a:t>
                </a:r>
                <a:r>
                  <a:rPr lang="en-US" dirty="0"/>
                  <a:t>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impossible </a:t>
                </a:r>
                <a:r>
                  <a:rPr lang="en-US" dirty="0" err="1"/>
                  <a:t>alors</a:t>
                </a:r>
                <a:r>
                  <a:rPr lang="en-US" dirty="0"/>
                  <a:t> les deux </a:t>
                </a:r>
                <a:r>
                  <a:rPr lang="en-US" dirty="0" err="1"/>
                  <a:t>droites</a:t>
                </a:r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parallèles</a:t>
                </a:r>
                <a:r>
                  <a:rPr lang="en-US" dirty="0"/>
                  <a:t>.</a:t>
                </a:r>
              </a:p>
              <a:p>
                <a:pPr marL="514350" indent="-514350">
                  <a:buAutoNum type="arabicParenR" startAt="2"/>
                </a:pPr>
                <a:r>
                  <a:rPr lang="en-US" u="sng" dirty="0">
                    <a:solidFill>
                      <a:srgbClr val="7030A0"/>
                    </a:solidFill>
                  </a:rPr>
                  <a:t>Positions relatives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d’une</a:t>
                </a:r>
                <a:r>
                  <a:rPr lang="en-US" u="sng" dirty="0">
                    <a:solidFill>
                      <a:srgbClr val="7030A0"/>
                    </a:solidFill>
                  </a:rPr>
                  <a:t> droite et d’un plan.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(P) un plan de </a:t>
                </a:r>
                <a:r>
                  <a:rPr lang="en-US" dirty="0" err="1"/>
                  <a:t>vecteur</a:t>
                </a:r>
                <a:r>
                  <a:rPr lang="en-US" dirty="0"/>
                  <a:t> normal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(D) </a:t>
                </a:r>
                <a:r>
                  <a:rPr lang="en-US" dirty="0" err="1"/>
                  <a:t>une</a:t>
                </a:r>
                <a:r>
                  <a:rPr lang="en-US" dirty="0"/>
                  <a:t> droite de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directeur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 (D) </a:t>
                </a:r>
                <a:r>
                  <a:rPr lang="en-US" dirty="0" err="1"/>
                  <a:t>perce</a:t>
                </a:r>
                <a:r>
                  <a:rPr lang="en-US" dirty="0"/>
                  <a:t> (P) </a:t>
                </a:r>
                <a:r>
                  <a:rPr lang="en-US" dirty="0" err="1"/>
                  <a:t>ou</a:t>
                </a:r>
                <a:r>
                  <a:rPr lang="en-US" dirty="0"/>
                  <a:t> (P) et (D) </a:t>
                </a:r>
                <a:r>
                  <a:rPr lang="en-US" dirty="0" err="1"/>
                  <a:t>sécants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le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formé</a:t>
                </a:r>
                <a:r>
                  <a:rPr lang="en-US" dirty="0"/>
                  <a:t> par les </a:t>
                </a:r>
                <a:r>
                  <a:rPr lang="en-US" dirty="0" err="1"/>
                  <a:t>équations</a:t>
                </a:r>
                <a:r>
                  <a:rPr lang="en-US" dirty="0"/>
                  <a:t> du plan et de la droite </a:t>
                </a:r>
                <a:r>
                  <a:rPr lang="en-US" dirty="0" err="1"/>
                  <a:t>admet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solution unique.</a:t>
                </a:r>
              </a:p>
              <a:p>
                <a:pPr marL="0" indent="0">
                  <a:buNone/>
                </a:pPr>
                <a:r>
                  <a:rPr lang="en-US" dirty="0"/>
                  <a:t>Si (D) </a:t>
                </a:r>
                <a:r>
                  <a:rPr lang="en-US" dirty="0" err="1"/>
                  <a:t>contenue</a:t>
                </a:r>
                <a:r>
                  <a:rPr lang="en-US" dirty="0"/>
                  <a:t> dans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:r>
                  <a:rPr lang="en-US" dirty="0" err="1"/>
                  <a:t>l‘intersection</a:t>
                </a:r>
                <a:r>
                  <a:rPr lang="en-US" dirty="0"/>
                  <a:t> de (D) et (P) </a:t>
                </a:r>
                <a:r>
                  <a:rPr lang="en-US" dirty="0" err="1"/>
                  <a:t>est</a:t>
                </a:r>
                <a:r>
                  <a:rPr lang="en-US" dirty="0"/>
                  <a:t> la droite (D) et le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indéterminé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Si (D) </a:t>
                </a:r>
                <a:r>
                  <a:rPr lang="en-US" dirty="0" err="1"/>
                  <a:t>parallèle</a:t>
                </a:r>
                <a:r>
                  <a:rPr lang="en-US" dirty="0"/>
                  <a:t> à (P) </a:t>
                </a:r>
                <a:r>
                  <a:rPr lang="en-US" dirty="0" err="1"/>
                  <a:t>alors</a:t>
                </a:r>
                <a:r>
                  <a:rPr lang="en-US" dirty="0"/>
                  <a:t> pas </a:t>
                </a:r>
                <a:r>
                  <a:rPr lang="en-US" dirty="0" err="1"/>
                  <a:t>d’intersection</a:t>
                </a:r>
                <a:r>
                  <a:rPr lang="en-US" dirty="0"/>
                  <a:t> entre (D) et (P) et le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n’admet</a:t>
                </a:r>
                <a:r>
                  <a:rPr lang="en-US" dirty="0"/>
                  <a:t> pas de solution.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 err="1"/>
                  <a:t>noter</a:t>
                </a:r>
                <a:r>
                  <a:rPr lang="en-US" dirty="0"/>
                  <a:t> que </a:t>
                </a:r>
                <a:r>
                  <a:rPr lang="en-US" dirty="0" err="1"/>
                  <a:t>si</a:t>
                </a:r>
                <a:r>
                  <a:rPr lang="en-US" dirty="0"/>
                  <a:t> (P) et (D)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perpendiculaires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colinéaires</a:t>
                </a:r>
                <a:r>
                  <a:rPr lang="en-US" dirty="0"/>
                  <a:t> et </a:t>
                </a:r>
                <a:r>
                  <a:rPr lang="en-US" dirty="0" err="1"/>
                  <a:t>si</a:t>
                </a:r>
                <a:r>
                  <a:rPr lang="en-US" dirty="0"/>
                  <a:t> (P) et (D)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parallèles</a:t>
                </a:r>
                <a:r>
                  <a:rPr lang="en-US" dirty="0"/>
                  <a:t> </a:t>
                </a:r>
                <a:r>
                  <a:rPr lang="en-US" dirty="0" err="1"/>
                  <a:t>ou</a:t>
                </a:r>
                <a:r>
                  <a:rPr lang="en-US" dirty="0"/>
                  <a:t> (d) </a:t>
                </a:r>
                <a:r>
                  <a:rPr lang="en-US" dirty="0" err="1"/>
                  <a:t>contenue</a:t>
                </a:r>
                <a:r>
                  <a:rPr lang="en-US" dirty="0"/>
                  <a:t> dans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r>
                  <a:rPr lang="en-US" dirty="0"/>
                  <a:t>.</a:t>
                </a:r>
              </a:p>
              <a:p>
                <a:pPr marL="514350" indent="-514350">
                  <a:buAutoNum type="arabicParenR" startAt="3"/>
                </a:pPr>
                <a:r>
                  <a:rPr lang="en-US" u="sng" dirty="0">
                    <a:solidFill>
                      <a:srgbClr val="7030A0"/>
                    </a:solidFill>
                  </a:rPr>
                  <a:t>Positions relatives de deux plans.</a:t>
                </a:r>
              </a:p>
              <a:p>
                <a:pPr marL="0" indent="0">
                  <a:buNone/>
                </a:pPr>
                <a:r>
                  <a:rPr lang="en-US" dirty="0"/>
                  <a:t>Soit (P) et (Q) deux plans de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normaux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colinéaires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(P) et (Q)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général</a:t>
                </a:r>
                <a:r>
                  <a:rPr lang="en-US" dirty="0"/>
                  <a:t> </a:t>
                </a:r>
                <a:r>
                  <a:rPr lang="en-US" dirty="0" err="1"/>
                  <a:t>parallèles</a:t>
                </a:r>
                <a:r>
                  <a:rPr lang="en-US" dirty="0"/>
                  <a:t> ; </a:t>
                </a:r>
                <a:r>
                  <a:rPr lang="en-US" dirty="0" err="1"/>
                  <a:t>ils</a:t>
                </a:r>
                <a:r>
                  <a:rPr lang="en-US" dirty="0"/>
                  <a:t> coincident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plus </a:t>
                </a:r>
                <a:r>
                  <a:rPr lang="en-US" dirty="0" err="1"/>
                  <a:t>ils</a:t>
                </a:r>
                <a:r>
                  <a:rPr lang="en-US" dirty="0"/>
                  <a:t> </a:t>
                </a:r>
                <a:r>
                  <a:rPr lang="en-US" dirty="0" err="1"/>
                  <a:t>ont</a:t>
                </a:r>
                <a:r>
                  <a:rPr lang="en-US" dirty="0"/>
                  <a:t> un point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commun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ne </a:t>
                </a:r>
                <a:r>
                  <a:rPr lang="en-US" dirty="0" err="1"/>
                  <a:t>sont</a:t>
                </a:r>
                <a:r>
                  <a:rPr lang="en-US" dirty="0"/>
                  <a:t> pas </a:t>
                </a:r>
                <a:r>
                  <a:rPr lang="en-US" dirty="0" err="1"/>
                  <a:t>colinéaires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(P) et (Q)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sécants</a:t>
                </a:r>
                <a:r>
                  <a:rPr lang="en-US" dirty="0"/>
                  <a:t> et </a:t>
                </a:r>
                <a:r>
                  <a:rPr lang="en-US" dirty="0" err="1"/>
                  <a:t>leur</a:t>
                </a:r>
                <a:r>
                  <a:rPr lang="en-US" dirty="0"/>
                  <a:t> intersection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droite. Le </a:t>
                </a:r>
                <a:r>
                  <a:rPr lang="en-US" dirty="0" err="1"/>
                  <a:t>système</a:t>
                </a:r>
                <a:r>
                  <a:rPr lang="en-US" dirty="0"/>
                  <a:t> </a:t>
                </a:r>
                <a:r>
                  <a:rPr lang="en-US" dirty="0" err="1"/>
                  <a:t>formé</a:t>
                </a:r>
                <a:r>
                  <a:rPr lang="en-US" dirty="0"/>
                  <a:t> par les </a:t>
                </a:r>
                <a:r>
                  <a:rPr lang="en-US" dirty="0" err="1"/>
                  <a:t>équations</a:t>
                </a:r>
                <a:r>
                  <a:rPr lang="en-US" dirty="0"/>
                  <a:t> des deux plans </a:t>
                </a:r>
                <a:r>
                  <a:rPr lang="en-US" dirty="0" err="1"/>
                  <a:t>donnera</a:t>
                </a:r>
                <a:r>
                  <a:rPr lang="en-US" dirty="0"/>
                  <a:t> </a:t>
                </a:r>
                <a:r>
                  <a:rPr lang="en-US" dirty="0" err="1"/>
                  <a:t>l’équation</a:t>
                </a:r>
                <a:r>
                  <a:rPr lang="en-US" dirty="0"/>
                  <a:t> </a:t>
                </a:r>
                <a:r>
                  <a:rPr lang="en-US" dirty="0" err="1"/>
                  <a:t>paramétrique</a:t>
                </a:r>
                <a:r>
                  <a:rPr lang="en-US" dirty="0"/>
                  <a:t> de la droite </a:t>
                </a:r>
                <a:r>
                  <a:rPr lang="en-US" dirty="0" err="1"/>
                  <a:t>d’intersection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514350" indent="-514350">
                  <a:buAutoNum type="arabicParenR"/>
                </a:pPr>
                <a:endParaRPr lang="en-US" u="sng" dirty="0"/>
              </a:p>
              <a:p>
                <a:pPr marL="514350" indent="-514350">
                  <a:buAutoNum type="arabicParenR"/>
                </a:pPr>
                <a:endParaRPr lang="en-US" u="sng" dirty="0"/>
              </a:p>
              <a:p>
                <a:pPr marL="514350" indent="-514350">
                  <a:buAutoNum type="arabicParenR"/>
                </a:pPr>
                <a:endParaRPr lang="en-US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10D173-11C3-4122-9A7F-E86D31AF9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42" y="844061"/>
                <a:ext cx="11241258" cy="5697415"/>
              </a:xfrm>
              <a:blipFill>
                <a:blip r:embed="rId2"/>
                <a:stretch>
                  <a:fillRect l="-434" t="-1711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385" y="668214"/>
            <a:ext cx="2213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Objectifs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0" y="1463235"/>
            <a:ext cx="81394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1-Rappeler le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produit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scalaire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</a:t>
            </a:r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r-FR" sz="2400" b="1" i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és</a:t>
            </a:r>
            <a:endParaRPr lang="fr-FR" sz="2400" b="1" i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2-Rappeler le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produit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vectoriel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</a:t>
            </a:r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r-FR" sz="2400" b="1" i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3-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Rappeler le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produit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mixte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</a:t>
            </a:r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r-FR" sz="2400" b="1" i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és</a:t>
            </a:r>
            <a:endParaRPr lang="fr-FR" sz="2400" b="1" i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4-Définir une droite dans l’espace </a:t>
            </a:r>
          </a:p>
          <a:p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5-Définir un plan dans l’espace</a:t>
            </a:r>
          </a:p>
          <a:p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6-Déterminer les positions entre droites et plans</a:t>
            </a:r>
          </a:p>
          <a:p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7-Définir la distance entre droites ou droite et plan</a:t>
            </a:r>
          </a:p>
          <a:p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fr-FR" sz="2400" b="1" i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-Calculer </a:t>
            </a:r>
            <a:r>
              <a:rPr lang="fr-FR" sz="2400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l’angle entre deux droites, deux plans ou droite et plan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96CDD-52F7-467C-B468-3346D3C7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3395-7302-46DA-942E-4CECDE7A368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557" y="506437"/>
                <a:ext cx="11737814" cy="5670526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arenR" startAt="4"/>
                </a:pPr>
                <a:r>
                  <a:rPr lang="en-US" u="sng" dirty="0">
                    <a:solidFill>
                      <a:srgbClr val="7030A0"/>
                    </a:solidFill>
                  </a:rPr>
                  <a:t>Plan passant par un point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donné</a:t>
                </a:r>
                <a:r>
                  <a:rPr lang="en-US" u="sng" dirty="0">
                    <a:solidFill>
                      <a:srgbClr val="7030A0"/>
                    </a:solidFill>
                  </a:rPr>
                  <a:t> et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perpendiculaire</a:t>
                </a:r>
                <a:r>
                  <a:rPr lang="en-US" u="sng" dirty="0">
                    <a:solidFill>
                      <a:srgbClr val="7030A0"/>
                    </a:solidFill>
                  </a:rPr>
                  <a:t> à deux plans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sécants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à </a:t>
                </a:r>
                <a:r>
                  <a:rPr lang="en-US" dirty="0" err="1"/>
                  <a:t>écrire</a:t>
                </a:r>
                <a:r>
                  <a:rPr lang="en-US" dirty="0"/>
                  <a:t> </a:t>
                </a:r>
                <a:r>
                  <a:rPr lang="en-US" dirty="0" err="1"/>
                  <a:t>l’équation</a:t>
                </a:r>
                <a:r>
                  <a:rPr lang="en-US" dirty="0"/>
                  <a:t> du plan (P) passant par le point A et </a:t>
                </a:r>
                <a:r>
                  <a:rPr lang="en-US" dirty="0" err="1"/>
                  <a:t>perpendiculaire</a:t>
                </a:r>
                <a:r>
                  <a:rPr lang="en-US" dirty="0"/>
                  <a:t> aux deux plans </a:t>
                </a:r>
                <a:r>
                  <a:rPr lang="en-US" dirty="0" err="1"/>
                  <a:t>sécants</a:t>
                </a:r>
                <a:r>
                  <a:rPr lang="en-US" dirty="0"/>
                  <a:t> (Q) et (R). </a:t>
                </a:r>
                <a:r>
                  <a:rPr lang="en-US" dirty="0" err="1"/>
                  <a:t>Soit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  le </a:t>
                </a:r>
                <a:r>
                  <a:rPr lang="en-US" dirty="0" err="1"/>
                  <a:t>vecteur</a:t>
                </a:r>
                <a:r>
                  <a:rPr lang="en-US" dirty="0"/>
                  <a:t> normal à (P)</a:t>
                </a:r>
              </a:p>
              <a:p>
                <a:pPr marL="0" indent="0">
                  <a:buNone/>
                </a:pPr>
                <a:r>
                  <a:rPr lang="en-US" dirty="0"/>
                  <a:t>Soit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un point variable de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D’où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0  </m:t>
                    </m:r>
                  </m:oMath>
                </a14:m>
                <a:r>
                  <a:rPr lang="en-US" dirty="0" err="1"/>
                  <a:t>ou</a:t>
                </a:r>
                <a:r>
                  <a:rPr lang="en-US" dirty="0"/>
                  <a:t> </a:t>
                </a:r>
                <a:r>
                  <a:rPr lang="en-US" dirty="0" err="1"/>
                  <a:t>aussi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 = 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arenR" startAt="5"/>
                </a:pPr>
                <a:r>
                  <a:rPr lang="en-US" u="sng" dirty="0">
                    <a:solidFill>
                      <a:srgbClr val="7030A0"/>
                    </a:solidFill>
                  </a:rPr>
                  <a:t>Les distances.</a:t>
                </a:r>
              </a:p>
              <a:p>
                <a:pPr marL="514350" indent="-514350">
                  <a:buAutoNum type="alphaLcParenR"/>
                </a:pPr>
                <a:r>
                  <a:rPr lang="en-US" u="sng" dirty="0"/>
                  <a:t>Distance d’un point à un plan.</a:t>
                </a:r>
              </a:p>
              <a:p>
                <a:pPr marL="0" indent="0">
                  <a:buNone/>
                </a:pPr>
                <a:r>
                  <a:rPr lang="en-US" dirty="0"/>
                  <a:t>La distance d’un point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 au plan (P) </a:t>
                </a:r>
                <a:r>
                  <a:rPr lang="en-US" dirty="0" err="1"/>
                  <a:t>d’équation</a:t>
                </a:r>
                <a:r>
                  <a:rPr lang="en-US" dirty="0"/>
                  <a:t> a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=0 </a:t>
                </a:r>
              </a:p>
              <a:p>
                <a:pPr marL="0" indent="0">
                  <a:buNone/>
                </a:pP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donné</a:t>
                </a:r>
                <a:r>
                  <a:rPr lang="en-US" dirty="0"/>
                  <a:t> par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  </a:t>
                </a:r>
                <a:r>
                  <a:rPr lang="en-US" u="sng" dirty="0"/>
                  <a:t>Distance de deux plans </a:t>
                </a:r>
                <a:r>
                  <a:rPr lang="en-US" u="sng" dirty="0" err="1"/>
                  <a:t>parallèles</a:t>
                </a:r>
                <a:r>
                  <a:rPr lang="en-US" u="sng" dirty="0"/>
                  <a:t> .</a:t>
                </a:r>
              </a:p>
              <a:p>
                <a:pPr marL="0" indent="0">
                  <a:buNone/>
                </a:pPr>
                <a:r>
                  <a:rPr lang="en-US" dirty="0"/>
                  <a:t>La distance de deux plans </a:t>
                </a:r>
                <a:r>
                  <a:rPr lang="en-US" dirty="0" err="1"/>
                  <a:t>parallèles</a:t>
                </a:r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égale</a:t>
                </a:r>
                <a:r>
                  <a:rPr lang="en-US" dirty="0"/>
                  <a:t> à la distance d’un point de </a:t>
                </a:r>
                <a:r>
                  <a:rPr lang="en-US" dirty="0" err="1"/>
                  <a:t>l’un</a:t>
                </a:r>
                <a:r>
                  <a:rPr lang="en-US" dirty="0"/>
                  <a:t> à </a:t>
                </a:r>
                <a:r>
                  <a:rPr lang="en-US" dirty="0" err="1"/>
                  <a:t>l’autre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433395-7302-46DA-942E-4CECDE7A3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57" y="506437"/>
                <a:ext cx="11737814" cy="5670526"/>
              </a:xfrm>
              <a:blipFill rotWithShape="0">
                <a:blip r:embed="rId2"/>
                <a:stretch>
                  <a:fillRect l="-935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28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95E7-AB8C-478A-B75C-2AA4C632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507999"/>
            <a:ext cx="10515600" cy="34834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DDC27-6506-4382-9525-A3422538523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04800" y="507998"/>
                <a:ext cx="11495314" cy="6350001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buAutoNum type="alphaLcParenR" startAt="3"/>
                </a:pPr>
                <a:r>
                  <a:rPr lang="en-US" u="sng" dirty="0"/>
                  <a:t>Distance d’un point à </a:t>
                </a:r>
                <a:r>
                  <a:rPr lang="en-US" u="sng" dirty="0" err="1"/>
                  <a:t>une</a:t>
                </a:r>
                <a:r>
                  <a:rPr lang="en-US" u="sng" dirty="0"/>
                  <a:t> droite.</a:t>
                </a:r>
              </a:p>
              <a:p>
                <a:pPr marL="0" indent="0">
                  <a:buNone/>
                </a:pPr>
                <a:r>
                  <a:rPr lang="en-US" dirty="0"/>
                  <a:t>Pour </a:t>
                </a:r>
                <a:r>
                  <a:rPr lang="en-US" dirty="0" err="1"/>
                  <a:t>calculer</a:t>
                </a:r>
                <a:r>
                  <a:rPr lang="en-US" dirty="0"/>
                  <a:t> la distance d’un point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 et la droite (D) </a:t>
                </a:r>
                <a:r>
                  <a:rPr lang="en-US" dirty="0" err="1"/>
                  <a:t>d’équations</a:t>
                </a:r>
                <a:r>
                  <a:rPr lang="en-US" dirty="0"/>
                  <a:t> </a:t>
                </a:r>
                <a:r>
                  <a:rPr lang="en-US" dirty="0" err="1"/>
                  <a:t>paramétriques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(D)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où</a:t>
                </a:r>
                <a:r>
                  <a:rPr lang="en-US" dirty="0"/>
                  <a:t> 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ea typeface="Cambria Math" panose="02040503050406030204" pitchFamily="18" charset="0"/>
                  </a:rPr>
                  <a:t>Soit</a:t>
                </a:r>
                <a:r>
                  <a:rPr lang="en-US" dirty="0">
                    <a:ea typeface="Cambria Math" panose="02040503050406030204" pitchFamily="18" charset="0"/>
                  </a:rPr>
                  <a:t> AH  la distance de A </a:t>
                </a:r>
                <a:r>
                  <a:rPr lang="en-US" dirty="0"/>
                  <a:t>à (D). </a:t>
                </a:r>
                <a:br>
                  <a:rPr lang="en-US" dirty="0">
                    <a:ea typeface="Cambria Math" panose="02040503050406030204" pitchFamily="18" charset="0"/>
                  </a:rPr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FFC000"/>
                    </a:solidFill>
                  </a:rPr>
                  <a:t>Première </a:t>
                </a:r>
                <a:r>
                  <a:rPr lang="en-US" u="sng" dirty="0" err="1">
                    <a:solidFill>
                      <a:srgbClr val="FFC000"/>
                    </a:solidFill>
                  </a:rPr>
                  <a:t>méthode</a:t>
                </a:r>
                <a:r>
                  <a:rPr lang="en-US" u="sng" dirty="0">
                    <a:solidFill>
                      <a:srgbClr val="FFC000"/>
                    </a:solidFill>
                  </a:rPr>
                  <a:t> :  </a:t>
                </a:r>
                <a:r>
                  <a:rPr lang="en-US" dirty="0" err="1"/>
                  <a:t>Soient</a:t>
                </a:r>
                <a:r>
                  <a:rPr lang="en-US" dirty="0"/>
                  <a:t> B et C deux points fixes de (D).</a:t>
                </a:r>
              </a:p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calcule</a:t>
                </a:r>
                <a:r>
                  <a:rPr lang="en-US" dirty="0"/>
                  <a:t> BC </a:t>
                </a:r>
                <a:r>
                  <a:rPr lang="en-US" dirty="0" err="1"/>
                  <a:t>puis</a:t>
                </a:r>
                <a:r>
                  <a:rPr lang="en-US" dirty="0"/>
                  <a:t> la </a:t>
                </a:r>
                <a:r>
                  <a:rPr lang="en-US" dirty="0" err="1"/>
                  <a:t>norme</a:t>
                </a:r>
                <a:r>
                  <a:rPr lang="en-US" dirty="0"/>
                  <a:t> du </a:t>
                </a:r>
                <a:r>
                  <a:rPr lang="en-US" dirty="0" err="1"/>
                  <a:t>produit</a:t>
                </a:r>
                <a:r>
                  <a:rPr lang="en-US" dirty="0"/>
                  <a:t> </a:t>
                </a:r>
                <a:r>
                  <a:rPr lang="en-US" dirty="0" err="1"/>
                  <a:t>vectoriel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   alors 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^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 err="1">
                    <a:solidFill>
                      <a:srgbClr val="FFC000"/>
                    </a:solidFill>
                  </a:rPr>
                  <a:t>Deuxième</a:t>
                </a:r>
                <a:r>
                  <a:rPr lang="en-US" u="sng" dirty="0">
                    <a:solidFill>
                      <a:srgbClr val="FFC000"/>
                    </a:solidFill>
                  </a:rPr>
                  <a:t> </a:t>
                </a:r>
                <a:r>
                  <a:rPr lang="en-US" u="sng" dirty="0" err="1">
                    <a:solidFill>
                      <a:srgbClr val="FFC000"/>
                    </a:solidFill>
                  </a:rPr>
                  <a:t>méthode</a:t>
                </a:r>
                <a:r>
                  <a:rPr lang="en-US" u="sng" dirty="0">
                    <a:solidFill>
                      <a:srgbClr val="FFC000"/>
                    </a:solidFill>
                  </a:rPr>
                  <a:t> : </a:t>
                </a:r>
                <a:r>
                  <a:rPr lang="en-US" dirty="0"/>
                  <a:t>On </a:t>
                </a:r>
                <a:r>
                  <a:rPr lang="en-US" dirty="0" err="1"/>
                  <a:t>écrit</a:t>
                </a:r>
                <a:r>
                  <a:rPr lang="en-US" dirty="0"/>
                  <a:t> l’ </a:t>
                </a:r>
                <a:r>
                  <a:rPr lang="en-US" dirty="0" err="1"/>
                  <a:t>équation</a:t>
                </a:r>
                <a:r>
                  <a:rPr lang="en-US" dirty="0"/>
                  <a:t> du plan   (P)  passant par A et </a:t>
                </a:r>
                <a:r>
                  <a:rPr lang="en-US" dirty="0" err="1"/>
                  <a:t>perpendiculaire</a:t>
                </a:r>
                <a:r>
                  <a:rPr lang="en-US" dirty="0"/>
                  <a:t> à (D). On </a:t>
                </a:r>
                <a:r>
                  <a:rPr lang="en-US" dirty="0" err="1"/>
                  <a:t>calcule</a:t>
                </a:r>
                <a:r>
                  <a:rPr lang="en-US" dirty="0"/>
                  <a:t> les </a:t>
                </a:r>
                <a:r>
                  <a:rPr lang="en-US" dirty="0" err="1"/>
                  <a:t>coordonnées</a:t>
                </a:r>
                <a:r>
                  <a:rPr lang="en-US" dirty="0"/>
                  <a:t> du</a:t>
                </a:r>
              </a:p>
              <a:p>
                <a:pPr marL="0" indent="0">
                  <a:buNone/>
                </a:pPr>
                <a:r>
                  <a:rPr lang="en-US" dirty="0"/>
                  <a:t> point H intersection de (P) et (D) </a:t>
                </a:r>
                <a:r>
                  <a:rPr lang="en-US" dirty="0" err="1"/>
                  <a:t>puis</a:t>
                </a:r>
                <a:r>
                  <a:rPr lang="en-US" dirty="0"/>
                  <a:t> on </a:t>
                </a:r>
                <a:r>
                  <a:rPr lang="en-US" dirty="0" err="1"/>
                  <a:t>calcule</a:t>
                </a:r>
                <a:r>
                  <a:rPr lang="en-US" dirty="0"/>
                  <a:t> AH.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 err="1">
                    <a:solidFill>
                      <a:srgbClr val="FFC000"/>
                    </a:solidFill>
                  </a:rPr>
                  <a:t>Troisième</a:t>
                </a:r>
                <a:r>
                  <a:rPr lang="en-US" u="sng" dirty="0">
                    <a:solidFill>
                      <a:srgbClr val="FFC000"/>
                    </a:solidFill>
                  </a:rPr>
                  <a:t> </a:t>
                </a:r>
                <a:r>
                  <a:rPr lang="en-US" u="sng" dirty="0" err="1">
                    <a:solidFill>
                      <a:srgbClr val="FFC000"/>
                    </a:solidFill>
                  </a:rPr>
                  <a:t>méthode</a:t>
                </a:r>
                <a:r>
                  <a:rPr lang="en-US" u="sng" dirty="0">
                    <a:solidFill>
                      <a:srgbClr val="FFC000"/>
                    </a:solidFill>
                  </a:rPr>
                  <a:t> :  </a:t>
                </a:r>
                <a:r>
                  <a:rPr lang="en-US" dirty="0"/>
                  <a:t>On </a:t>
                </a:r>
                <a:r>
                  <a:rPr lang="en-US" dirty="0" err="1"/>
                  <a:t>prend</a:t>
                </a:r>
                <a:r>
                  <a:rPr lang="en-US" dirty="0"/>
                  <a:t> un point variable 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de (D). </a:t>
                </a:r>
              </a:p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calcule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Pour que la distance de A à (D) correspond au minimum 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ce</a:t>
                </a:r>
                <a:r>
                  <a:rPr lang="en-US" dirty="0"/>
                  <a:t> qui impose que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dont</a:t>
                </a:r>
                <a:r>
                  <a:rPr lang="en-US" dirty="0"/>
                  <a:t> </a:t>
                </a:r>
                <a:r>
                  <a:rPr lang="en-US" dirty="0" err="1"/>
                  <a:t>l’on</a:t>
                </a:r>
                <a:r>
                  <a:rPr lang="en-US" dirty="0"/>
                  <a:t> tire la </a:t>
                </a:r>
                <a:r>
                  <a:rPr lang="en-US" dirty="0" err="1"/>
                  <a:t>valeur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de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 err="1"/>
                  <a:t>cette</a:t>
                </a:r>
                <a:r>
                  <a:rPr lang="en-US" dirty="0"/>
                  <a:t> </a:t>
                </a:r>
                <a:r>
                  <a:rPr lang="en-US" dirty="0" err="1"/>
                  <a:t>valeur</a:t>
                </a:r>
                <a:r>
                  <a:rPr lang="en-US" dirty="0"/>
                  <a:t>  </a:t>
                </a:r>
                <a:r>
                  <a:rPr lang="en-US" dirty="0" err="1"/>
                  <a:t>annule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 on la note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dirty="0"/>
                  <a:t>  puis on </a:t>
                </a:r>
                <a:r>
                  <a:rPr lang="en-US" dirty="0" err="1"/>
                  <a:t>calcule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(∝)</m:t>
                    </m:r>
                  </m:oMath>
                </a14:m>
                <a:r>
                  <a:rPr lang="en-US" dirty="0"/>
                  <a:t> 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(∝)</m:t>
                        </m:r>
                      </m:e>
                    </m:rad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 err="1">
                    <a:solidFill>
                      <a:srgbClr val="FFC000"/>
                    </a:solidFill>
                  </a:rPr>
                  <a:t>Quatrième</a:t>
                </a:r>
                <a:r>
                  <a:rPr lang="en-US" u="sng" dirty="0">
                    <a:solidFill>
                      <a:srgbClr val="FFC000"/>
                    </a:solidFill>
                  </a:rPr>
                  <a:t> </a:t>
                </a:r>
                <a:r>
                  <a:rPr lang="en-US" u="sng" dirty="0" err="1">
                    <a:solidFill>
                      <a:srgbClr val="FFC000"/>
                    </a:solidFill>
                  </a:rPr>
                  <a:t>méthode</a:t>
                </a:r>
                <a:r>
                  <a:rPr lang="en-US" u="sng" dirty="0">
                    <a:solidFill>
                      <a:srgbClr val="FFC000"/>
                    </a:solidFill>
                  </a:rPr>
                  <a:t> :  </a:t>
                </a:r>
                <a:r>
                  <a:rPr lang="en-US" dirty="0"/>
                  <a:t>On </a:t>
                </a:r>
                <a:r>
                  <a:rPr lang="en-US" dirty="0" err="1"/>
                  <a:t>mène</a:t>
                </a:r>
                <a:r>
                  <a:rPr lang="en-US" dirty="0"/>
                  <a:t> la </a:t>
                </a:r>
                <a:r>
                  <a:rPr lang="en-US" dirty="0" err="1"/>
                  <a:t>perpendiculaire</a:t>
                </a:r>
                <a:r>
                  <a:rPr lang="en-US" dirty="0"/>
                  <a:t> de A à (D) qui la coupe </a:t>
                </a:r>
                <a:r>
                  <a:rPr lang="en-US" dirty="0" err="1"/>
                  <a:t>en</a:t>
                </a:r>
                <a:r>
                  <a:rPr lang="en-US" dirty="0"/>
                  <a:t> H </a:t>
                </a:r>
                <a:r>
                  <a:rPr lang="en-US" dirty="0" err="1"/>
                  <a:t>dont</a:t>
                </a:r>
                <a:r>
                  <a:rPr lang="en-US" dirty="0"/>
                  <a:t> les </a:t>
                </a:r>
                <a:r>
                  <a:rPr lang="en-US" dirty="0" err="1"/>
                  <a:t>coordonnées</a:t>
                </a:r>
                <a:r>
                  <a:rPr lang="en-US" dirty="0"/>
                  <a:t> </a:t>
                </a:r>
                <a:r>
                  <a:rPr lang="en-US" dirty="0" err="1"/>
                  <a:t>vérifient</a:t>
                </a:r>
                <a:r>
                  <a:rPr lang="en-US" dirty="0"/>
                  <a:t> les </a:t>
                </a:r>
                <a:r>
                  <a:rPr lang="en-US" dirty="0" err="1"/>
                  <a:t>équations</a:t>
                </a:r>
                <a:r>
                  <a:rPr lang="en-US" dirty="0"/>
                  <a:t> </a:t>
                </a:r>
                <a:r>
                  <a:rPr lang="en-US" dirty="0" err="1"/>
                  <a:t>paramétriques</a:t>
                </a:r>
                <a:r>
                  <a:rPr lang="en-US" dirty="0"/>
                  <a:t> de (D).</a:t>
                </a:r>
              </a:p>
              <a:p>
                <a:pPr marL="0" indent="0">
                  <a:buNone/>
                </a:pPr>
                <a:r>
                  <a:rPr lang="en-US" dirty="0"/>
                  <a:t>Le </a:t>
                </a:r>
                <a:r>
                  <a:rPr lang="en-US" dirty="0" err="1"/>
                  <a:t>calcul</a:t>
                </a:r>
                <a:r>
                  <a:rPr lang="en-US" dirty="0"/>
                  <a:t>  de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donne</a:t>
                </a:r>
                <a:r>
                  <a:rPr lang="en-US" dirty="0"/>
                  <a:t> la </a:t>
                </a:r>
                <a:r>
                  <a:rPr lang="en-US" dirty="0" err="1"/>
                  <a:t>valeur</a:t>
                </a:r>
                <a:r>
                  <a:rPr lang="en-US" dirty="0"/>
                  <a:t> du </a:t>
                </a:r>
                <a:r>
                  <a:rPr lang="en-US" dirty="0" err="1"/>
                  <a:t>paramètre</a:t>
                </a:r>
                <a:r>
                  <a:rPr lang="en-US" dirty="0"/>
                  <a:t> et  </a:t>
                </a:r>
                <a:r>
                  <a:rPr lang="en-US" dirty="0" err="1"/>
                  <a:t>puis</a:t>
                </a:r>
                <a:r>
                  <a:rPr lang="en-US" dirty="0"/>
                  <a:t>  les </a:t>
                </a:r>
                <a:r>
                  <a:rPr lang="en-US" dirty="0" err="1"/>
                  <a:t>coordonnées</a:t>
                </a:r>
                <a:r>
                  <a:rPr lang="en-US" dirty="0"/>
                  <a:t> de H. </a:t>
                </a:r>
              </a:p>
              <a:p>
                <a:pPr marL="0" indent="0">
                  <a:buNone/>
                </a:pPr>
                <a:r>
                  <a:rPr lang="en-US" dirty="0" err="1"/>
                  <a:t>D’où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DDC27-6506-4382-9525-A3422538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07998"/>
                <a:ext cx="11495314" cy="6350001"/>
              </a:xfrm>
              <a:blipFill>
                <a:blip r:embed="rId2"/>
                <a:stretch>
                  <a:fillRect l="-212" t="-1152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579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DA07E-4B00-4BA7-B506-E4FF465C451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5971" y="140677"/>
                <a:ext cx="11368315" cy="6898752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AutoNum type="arabicParenR" startAt="6"/>
                </a:pPr>
                <a:r>
                  <a:rPr lang="en-US" u="sng" dirty="0">
                    <a:solidFill>
                      <a:srgbClr val="7030A0"/>
                    </a:solidFill>
                  </a:rPr>
                  <a:t>Les angles</a:t>
                </a:r>
                <a:r>
                  <a:rPr lang="en-US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u="sng" dirty="0"/>
                  <a:t>Angle </a:t>
                </a:r>
                <a:r>
                  <a:rPr lang="en-US" u="sng" dirty="0" err="1"/>
                  <a:t>aigu</a:t>
                </a:r>
                <a:r>
                  <a:rPr lang="en-US" u="sng" dirty="0"/>
                  <a:t> de deux </a:t>
                </a:r>
                <a:r>
                  <a:rPr lang="en-US" u="sng" dirty="0" err="1"/>
                  <a:t>droites</a:t>
                </a:r>
                <a:r>
                  <a:rPr lang="en-US" u="sng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Pour </a:t>
                </a:r>
                <a:r>
                  <a:rPr lang="en-US" dirty="0" err="1"/>
                  <a:t>déterminer</a:t>
                </a:r>
                <a:r>
                  <a:rPr lang="en-US" dirty="0"/>
                  <a:t> </a:t>
                </a:r>
                <a:r>
                  <a:rPr lang="en-US" dirty="0" err="1"/>
                  <a:t>l’angle</a:t>
                </a:r>
                <a:r>
                  <a:rPr lang="en-US" dirty="0"/>
                  <a:t> </a:t>
                </a:r>
                <a:r>
                  <a:rPr lang="en-US" dirty="0" err="1"/>
                  <a:t>aigu</a:t>
                </a:r>
                <a:r>
                  <a:rPr lang="en-US" dirty="0"/>
                  <a:t> de deux </a:t>
                </a:r>
                <a:r>
                  <a:rPr lang="en-US" dirty="0" err="1"/>
                  <a:t>droites</a:t>
                </a:r>
                <a:r>
                  <a:rPr lang="en-US" dirty="0"/>
                  <a:t> (D) et (D’), on </a:t>
                </a:r>
                <a:r>
                  <a:rPr lang="en-US" dirty="0" err="1"/>
                  <a:t>détermine</a:t>
                </a:r>
                <a:r>
                  <a:rPr lang="en-US" dirty="0"/>
                  <a:t> </a:t>
                </a:r>
                <a:r>
                  <a:rPr lang="en-US" dirty="0" err="1"/>
                  <a:t>l’angle</a:t>
                </a:r>
                <a:r>
                  <a:rPr lang="en-US" dirty="0"/>
                  <a:t> </a:t>
                </a:r>
                <a:r>
                  <a:rPr lang="en-US" dirty="0" err="1"/>
                  <a:t>aigu</a:t>
                </a:r>
                <a:r>
                  <a:rPr lang="en-US" dirty="0"/>
                  <a:t> de deux de </a:t>
                </a:r>
                <a:r>
                  <a:rPr lang="en-US" dirty="0" err="1"/>
                  <a:t>leurs</a:t>
                </a:r>
                <a:r>
                  <a:rPr lang="en-US" dirty="0"/>
                  <a:t>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directeurs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.      </a:t>
                </a:r>
              </a:p>
              <a:p>
                <a:pPr marL="0" indent="0">
                  <a:buNone/>
                </a:pPr>
                <a:r>
                  <a:rPr lang="en-US" dirty="0"/>
                  <a:t>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on tire le </a:t>
                </a:r>
                <a:r>
                  <a:rPr lang="en-US" dirty="0" err="1"/>
                  <a:t>cosinus</a:t>
                </a:r>
                <a:r>
                  <a:rPr lang="en-US" dirty="0"/>
                  <a:t> de </a:t>
                </a:r>
                <a:r>
                  <a:rPr lang="en-US" dirty="0" err="1"/>
                  <a:t>cet</a:t>
                </a:r>
                <a:r>
                  <a:rPr lang="en-US" dirty="0"/>
                  <a:t> angle </a:t>
                </a:r>
                <a:r>
                  <a:rPr lang="en-US" dirty="0" err="1"/>
                  <a:t>ou</a:t>
                </a:r>
                <a:r>
                  <a:rPr lang="en-US" dirty="0"/>
                  <a:t> son sinus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u="sng" dirty="0"/>
                  <a:t>Angle </a:t>
                </a:r>
                <a:r>
                  <a:rPr lang="en-US" u="sng" dirty="0" err="1"/>
                  <a:t>aigu</a:t>
                </a:r>
                <a:r>
                  <a:rPr lang="en-US" u="sng" dirty="0"/>
                  <a:t> de deux plans.</a:t>
                </a:r>
              </a:p>
              <a:p>
                <a:pPr marL="0" indent="0">
                  <a:buNone/>
                </a:pPr>
                <a:r>
                  <a:rPr lang="en-US" dirty="0"/>
                  <a:t>Pour </a:t>
                </a:r>
                <a:r>
                  <a:rPr lang="en-US" dirty="0" err="1"/>
                  <a:t>déterminer</a:t>
                </a:r>
                <a:r>
                  <a:rPr lang="en-US" dirty="0"/>
                  <a:t> </a:t>
                </a:r>
                <a:r>
                  <a:rPr lang="en-US" dirty="0" err="1"/>
                  <a:t>l’angle</a:t>
                </a:r>
                <a:r>
                  <a:rPr lang="en-US" dirty="0"/>
                  <a:t> </a:t>
                </a:r>
                <a:r>
                  <a:rPr lang="en-US" dirty="0" err="1"/>
                  <a:t>aigu</a:t>
                </a:r>
                <a:r>
                  <a:rPr lang="en-US" dirty="0"/>
                  <a:t> de deux plans (P) et (P’), on </a:t>
                </a:r>
                <a:r>
                  <a:rPr lang="en-US" dirty="0" err="1"/>
                  <a:t>détermine</a:t>
                </a:r>
                <a:r>
                  <a:rPr lang="en-US" dirty="0"/>
                  <a:t> </a:t>
                </a:r>
                <a:r>
                  <a:rPr lang="en-US" dirty="0" err="1"/>
                  <a:t>l’angle</a:t>
                </a:r>
                <a:r>
                  <a:rPr lang="en-US" dirty="0"/>
                  <a:t> </a:t>
                </a:r>
                <a:r>
                  <a:rPr lang="en-US" dirty="0" err="1"/>
                  <a:t>aigu</a:t>
                </a:r>
                <a:r>
                  <a:rPr lang="en-US" dirty="0"/>
                  <a:t> de deux de </a:t>
                </a:r>
                <a:r>
                  <a:rPr lang="en-US" dirty="0" err="1"/>
                  <a:t>leurs</a:t>
                </a:r>
                <a:r>
                  <a:rPr lang="en-US" dirty="0"/>
                  <a:t>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:r>
                  <a:rPr lang="en-US" dirty="0" err="1"/>
                  <a:t>normaux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 .</a:t>
                </a:r>
              </a:p>
              <a:p>
                <a:pPr marL="0" indent="0">
                  <a:buNone/>
                </a:pPr>
                <a:r>
                  <a:rPr lang="en-US" dirty="0"/>
                  <a:t>De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on tire le </a:t>
                </a:r>
                <a:r>
                  <a:rPr lang="en-US" dirty="0" err="1"/>
                  <a:t>cosinus</a:t>
                </a:r>
                <a:r>
                  <a:rPr lang="en-US" dirty="0"/>
                  <a:t> de </a:t>
                </a:r>
                <a:r>
                  <a:rPr lang="en-US" dirty="0" err="1"/>
                  <a:t>cet</a:t>
                </a:r>
                <a:r>
                  <a:rPr lang="en-US" dirty="0"/>
                  <a:t> angle </a:t>
                </a:r>
                <a:r>
                  <a:rPr lang="en-US" dirty="0" err="1"/>
                  <a:t>ou</a:t>
                </a:r>
                <a:r>
                  <a:rPr lang="en-US" dirty="0"/>
                  <a:t> son sinus de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u="sng" dirty="0"/>
                  <a:t>Angle </a:t>
                </a:r>
                <a:r>
                  <a:rPr lang="en-US" u="sng" dirty="0" err="1"/>
                  <a:t>d’une</a:t>
                </a:r>
                <a:r>
                  <a:rPr lang="en-US" u="sng" dirty="0"/>
                  <a:t> droite et d’un plan.</a:t>
                </a:r>
              </a:p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appelle</a:t>
                </a:r>
                <a:r>
                  <a:rPr lang="en-US" dirty="0"/>
                  <a:t> angle </a:t>
                </a:r>
                <a:r>
                  <a:rPr lang="en-US" dirty="0" err="1"/>
                  <a:t>d’une</a:t>
                </a:r>
                <a:r>
                  <a:rPr lang="en-US" dirty="0"/>
                  <a:t> droite et d’un plan </a:t>
                </a:r>
                <a:r>
                  <a:rPr lang="en-US" dirty="0" err="1"/>
                  <a:t>l’angle</a:t>
                </a:r>
                <a:r>
                  <a:rPr lang="en-US" dirty="0"/>
                  <a:t> </a:t>
                </a:r>
                <a:r>
                  <a:rPr lang="en-US" dirty="0" err="1"/>
                  <a:t>aigu</a:t>
                </a:r>
                <a:r>
                  <a:rPr lang="en-US" dirty="0"/>
                  <a:t> que fait </a:t>
                </a:r>
                <a:r>
                  <a:rPr lang="en-US" dirty="0" err="1"/>
                  <a:t>cette</a:t>
                </a:r>
                <a:r>
                  <a:rPr lang="en-US" dirty="0"/>
                  <a:t> droite avec son </a:t>
                </a:r>
                <a:r>
                  <a:rPr lang="en-US" dirty="0" err="1"/>
                  <a:t>projeté</a:t>
                </a:r>
                <a:r>
                  <a:rPr lang="en-US" dirty="0"/>
                  <a:t> orthogonal sur </a:t>
                </a:r>
                <a:r>
                  <a:rPr lang="en-US" dirty="0" err="1"/>
                  <a:t>ce</a:t>
                </a:r>
                <a:r>
                  <a:rPr lang="en-US" dirty="0"/>
                  <a:t> plan. </a:t>
                </a:r>
                <a:r>
                  <a:rPr lang="en-US" dirty="0" err="1"/>
                  <a:t>Soit</a:t>
                </a:r>
                <a:r>
                  <a:rPr lang="en-US" dirty="0"/>
                  <a:t> (P) un plan, (D) </a:t>
                </a:r>
                <a:r>
                  <a:rPr lang="en-US" dirty="0" err="1"/>
                  <a:t>une</a:t>
                </a:r>
                <a:r>
                  <a:rPr lang="en-US" dirty="0"/>
                  <a:t> droite </a:t>
                </a:r>
                <a:r>
                  <a:rPr lang="en-US" dirty="0" err="1"/>
                  <a:t>perçant</a:t>
                </a:r>
                <a:r>
                  <a:rPr lang="en-US" dirty="0"/>
                  <a:t> (P) </a:t>
                </a:r>
                <a:r>
                  <a:rPr lang="en-US" dirty="0" err="1"/>
                  <a:t>en</a:t>
                </a:r>
                <a:r>
                  <a:rPr lang="en-US" dirty="0"/>
                  <a:t> A et (D’) le </a:t>
                </a:r>
                <a:r>
                  <a:rPr lang="en-US" dirty="0" err="1"/>
                  <a:t>projeté</a:t>
                </a:r>
                <a:r>
                  <a:rPr lang="en-US" dirty="0"/>
                  <a:t> orthogonal de (D) sur (P) 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l’angle</a:t>
                </a:r>
                <a:r>
                  <a:rPr lang="en-US" dirty="0"/>
                  <a:t> de (D) et (P). </a:t>
                </a:r>
              </a:p>
              <a:p>
                <a:pPr marL="0" indent="0">
                  <a:buNone/>
                </a:pPr>
                <a:r>
                  <a:rPr lang="en-US" dirty="0"/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</a:t>
                </a:r>
                <a:r>
                  <a:rPr lang="en-US" dirty="0"/>
                  <a:t> un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directeur</a:t>
                </a:r>
                <a:r>
                  <a:rPr lang="en-US" dirty="0"/>
                  <a:t> de (D)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 </a:t>
                </a:r>
                <a:r>
                  <a:rPr lang="en-US" dirty="0" err="1"/>
                  <a:t>vecteur</a:t>
                </a:r>
                <a:r>
                  <a:rPr lang="en-US" dirty="0"/>
                  <a:t> normal de (P) 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l’angle</a:t>
                </a:r>
                <a:r>
                  <a:rPr lang="en-US" dirty="0"/>
                  <a:t> </a:t>
                </a:r>
                <a:r>
                  <a:rPr lang="en-US" dirty="0" err="1"/>
                  <a:t>aigu</a:t>
                </a:r>
                <a:r>
                  <a:rPr lang="en-US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complémentaires</a:t>
                </a:r>
                <a:r>
                  <a:rPr lang="en-US" dirty="0"/>
                  <a:t> . On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dirty="0"/>
                  <a:t> connaissant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dirty="0"/>
                  <a:t>on</a:t>
                </a:r>
              </a:p>
              <a:p>
                <a:pPr marL="0" indent="0">
                  <a:buNone/>
                </a:pPr>
                <a:r>
                  <a:rPr lang="en-US" dirty="0" err="1"/>
                  <a:t>calcule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:r>
                  <a:rPr lang="en-US" dirty="0" err="1"/>
                  <a:t>Ou</a:t>
                </a:r>
                <a:r>
                  <a:rPr lang="en-US" dirty="0"/>
                  <a:t> bien de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</a:t>
                </a:r>
                <a:r>
                  <a:rPr lang="en-US" dirty="0" err="1"/>
                  <a:t>peut</a:t>
                </a:r>
                <a:r>
                  <a:rPr lang="en-US" dirty="0"/>
                  <a:t> </a:t>
                </a:r>
                <a:r>
                  <a:rPr lang="en-US" dirty="0" err="1"/>
                  <a:t>tirer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c-à-d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connaissant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nor/>
                      </m:rPr>
                      <a:rPr lang="en-US" dirty="0"/>
                      <m:t>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calcule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DA07E-4B00-4BA7-B506-E4FF465C4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971" y="140677"/>
                <a:ext cx="11368315" cy="6898752"/>
              </a:xfrm>
              <a:blipFill>
                <a:blip r:embed="rId2"/>
                <a:stretch>
                  <a:fillRect l="-697" t="-1943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978E7-81E2-4DEF-B98C-B8B756B828C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492369"/>
                <a:ext cx="10515600" cy="5684594"/>
              </a:xfrm>
            </p:spPr>
            <p:txBody>
              <a:bodyPr/>
              <a:lstStyle/>
              <a:p>
                <a:pPr marL="514350" indent="-514350">
                  <a:buAutoNum type="arabicParenR" startAt="7"/>
                </a:pPr>
                <a:r>
                  <a:rPr lang="en-US" u="sng" dirty="0">
                    <a:solidFill>
                      <a:srgbClr val="7030A0"/>
                    </a:solidFill>
                  </a:rPr>
                  <a:t>Perpendiculaire commune à deux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droites</a:t>
                </a:r>
                <a:r>
                  <a:rPr lang="en-US" u="sng" dirty="0">
                    <a:solidFill>
                      <a:srgbClr val="7030A0"/>
                    </a:solidFill>
                  </a:rPr>
                  <a:t> non </a:t>
                </a:r>
                <a:r>
                  <a:rPr lang="en-US" u="sng" dirty="0" err="1">
                    <a:solidFill>
                      <a:srgbClr val="7030A0"/>
                    </a:solidFill>
                  </a:rPr>
                  <a:t>coplanaires</a:t>
                </a:r>
                <a:r>
                  <a:rPr lang="en-US" u="sng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Deux </a:t>
                </a:r>
                <a:r>
                  <a:rPr lang="en-US" dirty="0" err="1"/>
                  <a:t>droites</a:t>
                </a:r>
                <a:r>
                  <a:rPr lang="en-US" dirty="0"/>
                  <a:t> non </a:t>
                </a:r>
                <a:r>
                  <a:rPr lang="en-US" dirty="0" err="1"/>
                  <a:t>coplanaires</a:t>
                </a:r>
                <a:r>
                  <a:rPr lang="en-US" dirty="0"/>
                  <a:t> (D) et (D’) </a:t>
                </a:r>
                <a:r>
                  <a:rPr lang="en-US" dirty="0" err="1"/>
                  <a:t>admettent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</a:t>
                </a:r>
                <a:r>
                  <a:rPr lang="en-US" dirty="0" err="1"/>
                  <a:t>perpendiculaire</a:t>
                </a:r>
                <a:r>
                  <a:rPr lang="en-US" dirty="0"/>
                  <a:t> commune et </a:t>
                </a:r>
                <a:r>
                  <a:rPr lang="en-US" dirty="0" err="1"/>
                  <a:t>une</a:t>
                </a:r>
                <a:r>
                  <a:rPr lang="en-US" dirty="0"/>
                  <a:t> </a:t>
                </a:r>
                <a:r>
                  <a:rPr lang="en-US" dirty="0" err="1"/>
                  <a:t>seule</a:t>
                </a:r>
                <a:r>
                  <a:rPr lang="en-US" dirty="0"/>
                  <a:t> et que la longueur du segment de </a:t>
                </a:r>
                <a:r>
                  <a:rPr lang="en-US" dirty="0" err="1"/>
                  <a:t>cette</a:t>
                </a:r>
                <a:r>
                  <a:rPr lang="en-US" dirty="0"/>
                  <a:t> </a:t>
                </a:r>
                <a:r>
                  <a:rPr lang="en-US" dirty="0" err="1"/>
                  <a:t>perpendiculaire</a:t>
                </a:r>
                <a:r>
                  <a:rPr lang="en-US" dirty="0"/>
                  <a:t> commune entre (D) et (D’) </a:t>
                </a:r>
                <a:r>
                  <a:rPr lang="en-US" dirty="0" err="1"/>
                  <a:t>est</a:t>
                </a:r>
                <a:r>
                  <a:rPr lang="en-US" dirty="0"/>
                  <a:t> le plus court </a:t>
                </a:r>
                <a:r>
                  <a:rPr lang="en-US" dirty="0" err="1"/>
                  <a:t>chemin</a:t>
                </a:r>
                <a:r>
                  <a:rPr lang="en-US" dirty="0"/>
                  <a:t> de (D) et (D’).</a:t>
                </a:r>
              </a:p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choisit</a:t>
                </a:r>
                <a:r>
                  <a:rPr lang="en-US" dirty="0"/>
                  <a:t> deux points variables </a:t>
                </a:r>
                <a:r>
                  <a:rPr lang="en-US" dirty="0" err="1"/>
                  <a:t>quelconques</a:t>
                </a:r>
                <a:r>
                  <a:rPr lang="en-US" dirty="0"/>
                  <a:t> M et M’ de (D) et (D’).</a:t>
                </a:r>
              </a:p>
              <a:p>
                <a:pPr marL="0" indent="0">
                  <a:buNone/>
                </a:pPr>
                <a:r>
                  <a:rPr lang="en-US" dirty="0"/>
                  <a:t>La droite (MM’) coincide avec la </a:t>
                </a:r>
                <a:r>
                  <a:rPr lang="en-US" dirty="0" err="1"/>
                  <a:t>perpendiculaire</a:t>
                </a:r>
                <a:r>
                  <a:rPr lang="en-US" dirty="0"/>
                  <a:t> commune </a:t>
                </a:r>
                <a:r>
                  <a:rPr lang="en-US" dirty="0" err="1"/>
                  <a:t>lorsque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 .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 err="1"/>
                  <a:t>calcule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les </a:t>
                </a:r>
                <a:r>
                  <a:rPr lang="en-US" dirty="0" err="1"/>
                  <a:t>paramètres</a:t>
                </a:r>
                <a:r>
                  <a:rPr lang="en-US" dirty="0"/>
                  <a:t> , les </a:t>
                </a:r>
                <a:r>
                  <a:rPr lang="en-US" dirty="0" err="1"/>
                  <a:t>coordonnées</a:t>
                </a:r>
                <a:r>
                  <a:rPr lang="en-US" dirty="0"/>
                  <a:t> des deux points M et M’ </a:t>
                </a:r>
                <a:r>
                  <a:rPr lang="en-US" dirty="0" err="1"/>
                  <a:t>puis</a:t>
                </a:r>
                <a:r>
                  <a:rPr lang="en-US" dirty="0"/>
                  <a:t> la distance MM’.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978E7-81E2-4DEF-B98C-B8B756B82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2369"/>
                <a:ext cx="10515600" cy="5684594"/>
              </a:xfrm>
              <a:blipFill>
                <a:blip r:embed="rId2"/>
                <a:stretch>
                  <a:fillRect l="-1217" t="-193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1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8909-E3AF-4D74-BC04-35A20A9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140678"/>
            <a:ext cx="10990943" cy="506436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Remarques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9ACC0-6F3C-41DD-94B9-508C102DF2A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46743" y="759655"/>
                <a:ext cx="11945257" cy="6424915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arenR"/>
                </a:pPr>
                <a:r>
                  <a:rPr lang="en-US" u="sng" dirty="0">
                    <a:solidFill>
                      <a:srgbClr val="00B0F0"/>
                    </a:solidFill>
                  </a:rPr>
                  <a:t>Projeté d’un point sur un plan et </a:t>
                </a:r>
                <a:r>
                  <a:rPr lang="en-US" u="sng" dirty="0" err="1">
                    <a:solidFill>
                      <a:srgbClr val="00B0F0"/>
                    </a:solidFill>
                  </a:rPr>
                  <a:t>symétrique</a:t>
                </a:r>
                <a:r>
                  <a:rPr lang="en-US" u="sng" dirty="0">
                    <a:solidFill>
                      <a:srgbClr val="00B0F0"/>
                    </a:solidFill>
                  </a:rPr>
                  <a:t> d’un point par rapport à un plan.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le point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 le plan (P) </a:t>
                </a:r>
                <a:r>
                  <a:rPr lang="en-US" dirty="0" err="1"/>
                  <a:t>d’équation</a:t>
                </a:r>
                <a:r>
                  <a:rPr lang="en-US" dirty="0"/>
                  <a:t> a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=0 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H le </a:t>
                </a:r>
                <a:r>
                  <a:rPr lang="en-US" dirty="0" err="1"/>
                  <a:t>projeté</a:t>
                </a:r>
                <a:r>
                  <a:rPr lang="en-US" dirty="0"/>
                  <a:t> de A sur (P) et A’ le </a:t>
                </a:r>
                <a:r>
                  <a:rPr lang="en-US" dirty="0" err="1"/>
                  <a:t>symétrique</a:t>
                </a:r>
                <a:r>
                  <a:rPr lang="en-US" dirty="0"/>
                  <a:t> de A par rapport à (P).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 </a:t>
                </a:r>
                <a:r>
                  <a:rPr lang="en-US" dirty="0" err="1"/>
                  <a:t>vecteur</a:t>
                </a:r>
                <a:r>
                  <a:rPr lang="en-US" dirty="0"/>
                  <a:t> normal de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et 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 err="1"/>
                  <a:t>calcule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puis</a:t>
                </a:r>
                <a:r>
                  <a:rPr lang="en-US" dirty="0"/>
                  <a:t> les </a:t>
                </a:r>
                <a:r>
                  <a:rPr lang="en-US" dirty="0" err="1"/>
                  <a:t>coordonnées</a:t>
                </a:r>
                <a:r>
                  <a:rPr lang="en-US" dirty="0"/>
                  <a:t> de H. H </a:t>
                </a:r>
                <a:r>
                  <a:rPr lang="en-US" dirty="0" err="1"/>
                  <a:t>est</a:t>
                </a:r>
                <a:r>
                  <a:rPr lang="en-US" dirty="0"/>
                  <a:t> le milieu de [AA’] ; on </a:t>
                </a:r>
                <a:r>
                  <a:rPr lang="en-US" dirty="0" err="1"/>
                  <a:t>calcule</a:t>
                </a:r>
                <a:r>
                  <a:rPr lang="en-US" dirty="0"/>
                  <a:t> les </a:t>
                </a:r>
                <a:r>
                  <a:rPr lang="en-US" dirty="0" err="1"/>
                  <a:t>coordonnées</a:t>
                </a:r>
                <a:r>
                  <a:rPr lang="en-US" dirty="0"/>
                  <a:t> de A’.</a:t>
                </a:r>
              </a:p>
              <a:p>
                <a:pPr marL="514350" indent="-514350">
                  <a:buAutoNum type="arabicParenR" startAt="2"/>
                </a:pPr>
                <a:r>
                  <a:rPr lang="en-US" u="sng" dirty="0">
                    <a:solidFill>
                      <a:srgbClr val="00B0F0"/>
                    </a:solidFill>
                  </a:rPr>
                  <a:t>Plan </a:t>
                </a:r>
                <a:r>
                  <a:rPr lang="en-US" u="sng" dirty="0" err="1">
                    <a:solidFill>
                      <a:srgbClr val="00B0F0"/>
                    </a:solidFill>
                  </a:rPr>
                  <a:t>médiateur</a:t>
                </a:r>
                <a:r>
                  <a:rPr lang="en-US" u="sng" dirty="0">
                    <a:solidFill>
                      <a:srgbClr val="00B0F0"/>
                    </a:solidFill>
                  </a:rPr>
                  <a:t> d’un segment</a:t>
                </a:r>
                <a:r>
                  <a:rPr lang="en-US" dirty="0">
                    <a:solidFill>
                      <a:srgbClr val="00B0F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[AB] segment </a:t>
                </a:r>
                <a:r>
                  <a:rPr lang="en-US" dirty="0" err="1"/>
                  <a:t>donné</a:t>
                </a:r>
                <a:r>
                  <a:rPr lang="en-US" dirty="0"/>
                  <a:t>, (P) </a:t>
                </a:r>
                <a:r>
                  <a:rPr lang="en-US" dirty="0" err="1"/>
                  <a:t>est</a:t>
                </a:r>
                <a:r>
                  <a:rPr lang="en-US" dirty="0"/>
                  <a:t> le plan </a:t>
                </a:r>
                <a:r>
                  <a:rPr lang="en-US" dirty="0" err="1"/>
                  <a:t>médiateur</a:t>
                </a:r>
                <a:r>
                  <a:rPr lang="en-US" dirty="0"/>
                  <a:t> de [AB] </a:t>
                </a:r>
                <a:r>
                  <a:rPr lang="en-US" dirty="0" err="1"/>
                  <a:t>alors</a:t>
                </a:r>
                <a:r>
                  <a:rPr lang="en-US" dirty="0"/>
                  <a:t> (P) </a:t>
                </a:r>
                <a:r>
                  <a:rPr lang="en-US" dirty="0" err="1"/>
                  <a:t>perpendiculaire</a:t>
                </a:r>
                <a:r>
                  <a:rPr lang="en-US" dirty="0"/>
                  <a:t> à</a:t>
                </a:r>
              </a:p>
              <a:p>
                <a:pPr marL="0" indent="0">
                  <a:buNone/>
                </a:pPr>
                <a:r>
                  <a:rPr lang="en-US" dirty="0"/>
                  <a:t>[AB] et </a:t>
                </a:r>
                <a:r>
                  <a:rPr lang="en-US" dirty="0" err="1"/>
                  <a:t>passe</a:t>
                </a:r>
                <a:r>
                  <a:rPr lang="en-US" dirty="0"/>
                  <a:t> par I milieu de [AB].</a:t>
                </a:r>
              </a:p>
              <a:p>
                <a:pPr marL="0" indent="0">
                  <a:buNone/>
                </a:pPr>
                <a:r>
                  <a:rPr lang="en-US" dirty="0"/>
                  <a:t>Soit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un point variable de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Ou</a:t>
                </a:r>
                <a:r>
                  <a:rPr lang="en-US" dirty="0"/>
                  <a:t> bien </a:t>
                </a:r>
                <a:r>
                  <a:rPr lang="en-US" dirty="0" err="1"/>
                  <a:t>soit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un point variable de (P)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US" u="sng" dirty="0">
                    <a:solidFill>
                      <a:srgbClr val="00B0F0"/>
                    </a:solidFill>
                  </a:rPr>
                  <a:t>Plan </a:t>
                </a:r>
                <a:r>
                  <a:rPr lang="en-US" u="sng" dirty="0" err="1">
                    <a:solidFill>
                      <a:srgbClr val="00B0F0"/>
                    </a:solidFill>
                  </a:rPr>
                  <a:t>bissecteur</a:t>
                </a:r>
                <a:r>
                  <a:rPr lang="en-US" u="sng" dirty="0">
                    <a:solidFill>
                      <a:srgbClr val="00B0F0"/>
                    </a:solidFill>
                  </a:rPr>
                  <a:t> de d’un </a:t>
                </a:r>
                <a:r>
                  <a:rPr lang="en-US" u="sng" dirty="0" err="1">
                    <a:solidFill>
                      <a:srgbClr val="00B0F0"/>
                    </a:solidFill>
                  </a:rPr>
                  <a:t>dièdre</a:t>
                </a:r>
                <a:r>
                  <a:rPr lang="en-US" dirty="0">
                    <a:solidFill>
                      <a:srgbClr val="00B0F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Soit</a:t>
                </a:r>
                <a:r>
                  <a:rPr lang="en-US" dirty="0"/>
                  <a:t> deux plans </a:t>
                </a:r>
                <a:r>
                  <a:rPr lang="en-US" dirty="0" err="1"/>
                  <a:t>sécants</a:t>
                </a:r>
                <a:r>
                  <a:rPr lang="en-US" dirty="0"/>
                  <a:t> (P) et (Q) . </a:t>
                </a:r>
                <a:r>
                  <a:rPr lang="en-US" dirty="0" err="1"/>
                  <a:t>Soit</a:t>
                </a:r>
                <a:r>
                  <a:rPr lang="en-US" dirty="0"/>
                  <a:t> ( R ) un plan </a:t>
                </a:r>
                <a:r>
                  <a:rPr lang="en-US" dirty="0" err="1"/>
                  <a:t>bissecteur</a:t>
                </a:r>
                <a:r>
                  <a:rPr lang="en-US" dirty="0"/>
                  <a:t> de </a:t>
                </a:r>
                <a:r>
                  <a:rPr lang="en-US" dirty="0" err="1"/>
                  <a:t>l’un</a:t>
                </a:r>
                <a:r>
                  <a:rPr lang="en-US" dirty="0"/>
                  <a:t> des </a:t>
                </a:r>
                <a:r>
                  <a:rPr lang="en-US" dirty="0" err="1"/>
                  <a:t>dièdres</a:t>
                </a:r>
                <a:r>
                  <a:rPr lang="en-US" dirty="0"/>
                  <a:t> </a:t>
                </a:r>
                <a:r>
                  <a:rPr lang="en-US" dirty="0" err="1"/>
                  <a:t>formés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[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]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ssi</a:t>
                </a:r>
                <a:r>
                  <a:rPr lang="en-US" dirty="0"/>
                  <a:t>  [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] (on aura deux </a:t>
                </a:r>
                <a:r>
                  <a:rPr lang="en-US" dirty="0" err="1"/>
                  <a:t>équations</a:t>
                </a:r>
                <a:r>
                  <a:rPr lang="en-US" dirty="0"/>
                  <a:t> de deux plans </a:t>
                </a:r>
                <a:r>
                  <a:rPr lang="en-US" dirty="0" err="1"/>
                  <a:t>bissecteurs</a:t>
                </a:r>
                <a:r>
                  <a:rPr lang="en-US" dirty="0"/>
                  <a:t> qui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perpendiculaires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arenR" startAt="2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9ACC0-6F3C-41DD-94B9-508C102DF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759655"/>
                <a:ext cx="11945257" cy="6424915"/>
              </a:xfrm>
              <a:blipFill>
                <a:blip r:embed="rId2"/>
                <a:stretch>
                  <a:fillRect l="-918" t="-2562" r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9598-3BC7-4977-B5FD-BC6AB5B5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126944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Voir</a:t>
            </a:r>
            <a:r>
              <a:rPr lang="en-US" sz="2400" dirty="0">
                <a:solidFill>
                  <a:srgbClr val="0070C0"/>
                </a:solidFill>
              </a:rPr>
              <a:t> le link: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https://youtu.be/_VUduQIFLw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https://youtu.be/-qJo9EjM4nc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D27A-EF65-4494-8A08-D645BEAE9A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97612"/>
            <a:ext cx="10515600" cy="4179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i="1" dirty="0" err="1">
                <a:solidFill>
                  <a:srgbClr val="C00000"/>
                </a:solidFill>
              </a:rPr>
              <a:t>Exercices</a:t>
            </a:r>
            <a:r>
              <a:rPr lang="en-US" sz="3500" i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travailler</a:t>
            </a:r>
            <a:r>
              <a:rPr lang="en-US" dirty="0"/>
              <a:t> dans le livre page 126 les </a:t>
            </a:r>
            <a:r>
              <a:rPr lang="en-US" dirty="0" err="1"/>
              <a:t>numéros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11(1),12(1),13(1),14(1),15(1),16,17</a:t>
            </a:r>
          </a:p>
          <a:p>
            <a:pPr marL="0" indent="0">
              <a:buNone/>
            </a:pPr>
            <a:r>
              <a:rPr lang="en-US" dirty="0"/>
              <a:t> 21,22,24,25,26,27,28,29,</a:t>
            </a:r>
          </a:p>
          <a:p>
            <a:pPr marL="0" indent="0">
              <a:buNone/>
            </a:pPr>
            <a:r>
              <a:rPr lang="en-US" dirty="0"/>
              <a:t>30,31,32,37,39,40,41,42</a:t>
            </a:r>
          </a:p>
          <a:p>
            <a:pPr marL="0" indent="0">
              <a:buNone/>
            </a:pPr>
            <a:r>
              <a:rPr lang="en-US" dirty="0"/>
              <a:t>43,45,47,48,49,50,51,53</a:t>
            </a:r>
          </a:p>
          <a:p>
            <a:pPr marL="0" indent="0">
              <a:buNone/>
            </a:pPr>
            <a:r>
              <a:rPr lang="en-US" dirty="0"/>
              <a:t>54,55,56,57,58,59,60,61</a:t>
            </a:r>
          </a:p>
          <a:p>
            <a:pPr marL="0" indent="0">
              <a:buNone/>
            </a:pPr>
            <a:r>
              <a:rPr lang="en-US" dirty="0"/>
              <a:t>62,63,64,65,66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5376-E868-41F3-9BC8-A345B980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Produit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vectoriel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Produit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mixte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u="sng" dirty="0">
                <a:solidFill>
                  <a:srgbClr val="FF0000"/>
                </a:solidFill>
              </a:rPr>
              <a:t>1.Rappel.</a:t>
            </a:r>
            <a:br>
              <a:rPr lang="en-US" u="sng" dirty="0">
                <a:solidFill>
                  <a:srgbClr val="FF0000"/>
                </a:solidFill>
              </a:rPr>
            </a:b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38B3B-0399-45F2-AEE3-2FADA65910A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086678"/>
                <a:ext cx="10515600" cy="56321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u="sng" dirty="0"/>
                  <a:t>Vecteurs:</a:t>
                </a:r>
              </a:p>
              <a:p>
                <a:pPr marL="0" indent="0">
                  <a:buNone/>
                </a:pPr>
                <a:r>
                  <a:rPr lang="en-US" dirty="0"/>
                  <a:t>Un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 </a:t>
                </a:r>
                <a:r>
                  <a:rPr lang="en-US" dirty="0" err="1"/>
                  <a:t>représentant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possède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direction, un </a:t>
                </a:r>
                <a:r>
                  <a:rPr lang="en-US" dirty="0" err="1"/>
                  <a:t>sens</a:t>
                </a:r>
                <a:r>
                  <a:rPr lang="en-US" dirty="0"/>
                  <a:t> et un module.</a:t>
                </a:r>
              </a:p>
              <a:p>
                <a:pPr marL="0" indent="0">
                  <a:buNone/>
                </a:pPr>
                <a:r>
                  <a:rPr lang="en-US" dirty="0"/>
                  <a:t>Un </a:t>
                </a:r>
                <a:r>
                  <a:rPr lang="en-US" dirty="0" err="1"/>
                  <a:t>vecteur</a:t>
                </a:r>
                <a:r>
                  <a:rPr lang="en-US" dirty="0"/>
                  <a:t> </a:t>
                </a:r>
                <a:r>
                  <a:rPr lang="en-US" dirty="0" err="1"/>
                  <a:t>nul</a:t>
                </a:r>
                <a:r>
                  <a:rPr lang="en-US" dirty="0"/>
                  <a:t> </a:t>
                </a:r>
                <a:r>
                  <a:rPr lang="en-US" dirty="0" err="1"/>
                  <a:t>noté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</a:t>
                </a:r>
                <a:r>
                  <a:rPr lang="en-US" dirty="0" err="1"/>
                  <a:t>comme</a:t>
                </a:r>
                <a:r>
                  <a:rPr lang="en-US" dirty="0"/>
                  <a:t> module 0.</a:t>
                </a:r>
              </a:p>
              <a:p>
                <a:pPr marL="0" indent="0">
                  <a:buNone/>
                </a:pPr>
                <a:r>
                  <a:rPr lang="en-US" dirty="0"/>
                  <a:t>Somme de deux </a:t>
                </a:r>
                <a:r>
                  <a:rPr lang="en-US" dirty="0" err="1"/>
                  <a:t>vecteurs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𝑚𝑖𝑙𝑖𝑒𝑢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Produit</a:t>
                </a:r>
                <a:r>
                  <a:rPr lang="en-US" dirty="0"/>
                  <a:t> d’un </a:t>
                </a:r>
                <a:r>
                  <a:rPr lang="en-US" dirty="0" err="1"/>
                  <a:t>vecteur</a:t>
                </a:r>
                <a:r>
                  <a:rPr lang="en-US" dirty="0"/>
                  <a:t> par un </a:t>
                </a:r>
                <a:r>
                  <a:rPr lang="en-US" dirty="0" err="1"/>
                  <a:t>réel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même</a:t>
                </a:r>
                <a:r>
                  <a:rPr lang="en-US" dirty="0"/>
                  <a:t> direction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Si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&gt;0,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de </a:t>
                </a:r>
                <a:r>
                  <a:rPr lang="en-US" dirty="0" err="1"/>
                  <a:t>même</a:t>
                </a:r>
                <a:r>
                  <a:rPr lang="en-US" dirty="0"/>
                  <a:t> </a:t>
                </a:r>
                <a:r>
                  <a:rPr lang="en-US" dirty="0" err="1"/>
                  <a:t>sens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Si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0,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de </a:t>
                </a:r>
                <a:r>
                  <a:rPr lang="en-US" dirty="0" err="1"/>
                  <a:t>sens</a:t>
                </a:r>
                <a:r>
                  <a:rPr lang="en-US" dirty="0"/>
                  <a:t> contraire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Propriétés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+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B38B3B-0399-45F2-AEE3-2FADA65910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6678"/>
                <a:ext cx="10515600" cy="5632174"/>
              </a:xfrm>
              <a:blipFill rotWithShape="0">
                <a:blip r:embed="rId2"/>
                <a:stretch>
                  <a:fillRect l="-1043" t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3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0742-BD80-43DB-A4AE-46A1030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81037"/>
            <a:ext cx="11048999" cy="339379"/>
          </a:xfrm>
        </p:spPr>
        <p:txBody>
          <a:bodyPr>
            <a:noAutofit/>
          </a:bodyPr>
          <a:lstStyle/>
          <a:p>
            <a:r>
              <a:rPr lang="en-US" sz="2800" u="sng" dirty="0" err="1">
                <a:latin typeface="+mn-lt"/>
              </a:rPr>
              <a:t>Vecteurs</a:t>
            </a:r>
            <a:r>
              <a:rPr lang="en-US" sz="2800" u="sng" dirty="0">
                <a:latin typeface="+mn-lt"/>
              </a:rPr>
              <a:t> </a:t>
            </a:r>
            <a:r>
              <a:rPr lang="en-US" sz="2800" u="sng" dirty="0" err="1">
                <a:latin typeface="+mn-lt"/>
              </a:rPr>
              <a:t>colinéaires</a:t>
            </a:r>
            <a:r>
              <a:rPr lang="en-US" sz="2800" u="sng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0F8FFC-3FD0-4B01-87B2-889CE1B8A0C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04801" y="1113183"/>
                <a:ext cx="11648660" cy="506378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𝑒𝑡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sont </a:t>
                </a:r>
                <a:r>
                  <a:rPr lang="en-US" sz="3600" dirty="0" err="1"/>
                  <a:t>colinéaires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lorsque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𝑜𝑢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600" dirty="0"/>
                  <a:t> avec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u="sng" dirty="0" err="1"/>
                  <a:t>Vecteurs</a:t>
                </a:r>
                <a:r>
                  <a:rPr lang="en-US" sz="3600" u="sng" dirty="0"/>
                  <a:t> </a:t>
                </a:r>
                <a:r>
                  <a:rPr lang="en-US" sz="3600" u="sng" dirty="0" err="1"/>
                  <a:t>coplanaires</a:t>
                </a:r>
                <a:r>
                  <a:rPr lang="en-US" sz="3600" u="sng" dirty="0"/>
                  <a:t> </a:t>
                </a:r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𝑒𝑡</m:t>
                    </m:r>
                    <m:r>
                      <m:rPr>
                        <m:nor/>
                      </m:rPr>
                      <a:rPr lang="en-US" sz="3600" dirty="0"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/>
                      <m:t>sont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coplanaires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lorsque</a:t>
                </a:r>
                <a:r>
                  <a:rPr lang="en-US" sz="3600" dirty="0"/>
                  <a:t>  deux de ses </a:t>
                </a:r>
                <a:r>
                  <a:rPr lang="en-US" sz="3600" dirty="0" err="1"/>
                  <a:t>vecteurs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sont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colinéaires</a:t>
                </a:r>
                <a:r>
                  <a:rPr lang="en-US" sz="3600" dirty="0"/>
                  <a:t>  </a:t>
                </a:r>
                <a:r>
                  <a:rPr lang="en-US" sz="3600" dirty="0" err="1"/>
                  <a:t>ou</a:t>
                </a:r>
                <a:r>
                  <a:rPr lang="en-US" sz="3600" dirty="0"/>
                  <a:t> bien </a:t>
                </a:r>
                <a:r>
                  <a:rPr lang="en-US" sz="3600" dirty="0" err="1"/>
                  <a:t>il</a:t>
                </a:r>
                <a:r>
                  <a:rPr lang="en-US" sz="3600" dirty="0"/>
                  <a:t> </a:t>
                </a:r>
                <a:r>
                  <a:rPr lang="en-US" sz="3600" dirty="0" err="1"/>
                  <a:t>existe</a:t>
                </a:r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tel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que</m:t>
                    </m:r>
                  </m:oMath>
                </a14:m>
                <a:endParaRPr lang="en-US" sz="3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u="sng" dirty="0"/>
                  <a:t>Bases et </a:t>
                </a:r>
                <a:r>
                  <a:rPr lang="en-US" sz="3600" u="sng" dirty="0" err="1"/>
                  <a:t>repères</a:t>
                </a:r>
                <a:r>
                  <a:rPr lang="en-US" sz="3600" u="sng" dirty="0"/>
                  <a:t> </a:t>
                </a:r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:r>
                  <a:rPr lang="en-US" sz="3600" dirty="0"/>
                  <a:t>Droite (D) : Base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600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3600" dirty="0"/>
                  <a:t>  </a:t>
                </a:r>
                <a:r>
                  <a:rPr lang="en-US" sz="3600" dirty="0" err="1"/>
                  <a:t>est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une</a:t>
                </a:r>
                <a:r>
                  <a:rPr lang="en-US" sz="3600" dirty="0"/>
                  <a:t> base de </a:t>
                </a:r>
                <a:r>
                  <a:rPr lang="en-US" sz="3600" dirty="0" err="1"/>
                  <a:t>vecteurs</a:t>
                </a:r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   </a:t>
                </a:r>
                <a:r>
                  <a:rPr lang="en-US" sz="3600" dirty="0" err="1"/>
                  <a:t>Repère</a:t>
                </a:r>
                <a:r>
                  <a:rPr lang="en-US" sz="3600" dirty="0"/>
                  <a:t>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3600" dirty="0"/>
                  <a:t> ) O point de (D),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3600" dirty="0"/>
                  <a:t> pour tout point M de (D).</a:t>
                </a:r>
              </a:p>
              <a:p>
                <a:pPr marL="0" indent="0">
                  <a:buNone/>
                </a:pPr>
                <a:r>
                  <a:rPr lang="en-US" sz="3600" dirty="0"/>
                  <a:t>Plan (P) : Base : deux </a:t>
                </a:r>
                <a:r>
                  <a:rPr lang="en-US" sz="3600" dirty="0" err="1"/>
                  <a:t>vecteurs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/>
                  <a:t>tel</a:t>
                </a:r>
                <a:r>
                  <a:rPr lang="en-US" sz="3600" dirty="0"/>
                  <a:t>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600" dirty="0"/>
                  <a:t>  non </a:t>
                </a:r>
                <a:r>
                  <a:rPr lang="en-US" sz="3600" dirty="0" err="1"/>
                  <a:t>colinéaires</a:t>
                </a:r>
                <a:r>
                  <a:rPr lang="en-US" sz="360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de          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       direction </a:t>
                </a:r>
                <a:r>
                  <a:rPr lang="en-US" sz="3600" dirty="0" err="1"/>
                  <a:t>parallèle</a:t>
                </a:r>
                <a:r>
                  <a:rPr lang="en-US" sz="3600" dirty="0"/>
                  <a:t> à (P)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</a:t>
                </a:r>
                <a:r>
                  <a:rPr lang="en-US" sz="3600" dirty="0" err="1"/>
                  <a:t>Repère</a:t>
                </a:r>
                <a:r>
                  <a:rPr lang="en-US" sz="3600" dirty="0"/>
                  <a:t>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) O point de (P),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b="0" i="0" dirty="0" smtClean="0"/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600" dirty="0"/>
                  <a:t> pour tout point M de (P).</a:t>
                </a:r>
              </a:p>
              <a:p>
                <a:pPr marL="0" indent="0">
                  <a:buNone/>
                </a:pPr>
                <a:r>
                  <a:rPr lang="en-US" sz="3600" dirty="0"/>
                  <a:t>Espace  (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600" dirty="0"/>
                  <a:t>) : Base : trois </a:t>
                </a:r>
                <a:r>
                  <a:rPr lang="en-US" sz="3600" dirty="0" err="1"/>
                  <a:t>vecteurs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tel</a:t>
                </a:r>
                <a:r>
                  <a:rPr lang="en-US" sz="3600" dirty="0"/>
                  <a:t> que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/>
                  <a:t>  non </a:t>
                </a:r>
                <a:r>
                  <a:rPr lang="en-US" sz="3600" dirty="0" err="1"/>
                  <a:t>coplanaires</a:t>
                </a:r>
                <a:r>
                  <a:rPr lang="en-US" sz="3600" dirty="0"/>
                  <a:t>  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     </a:t>
                </a:r>
                <a:r>
                  <a:rPr lang="en-US" sz="3600" dirty="0" err="1"/>
                  <a:t>Repère</a:t>
                </a:r>
                <a:r>
                  <a:rPr lang="en-US" sz="3600" dirty="0"/>
                  <a:t>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/>
                  <a:t>) O point de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600" dirty="0"/>
                  <a:t>)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sz="3600" dirty="0"/>
                      <m:t> 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600" dirty="0"/>
                  <a:t> + z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/>
                  <a:t> pour tout point M de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600" dirty="0"/>
                  <a:t>)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                   </a:t>
                </a:r>
                <a:r>
                  <a:rPr lang="en-US" sz="3600" dirty="0" err="1"/>
                  <a:t>d’axes</a:t>
                </a:r>
                <a:r>
                  <a:rPr lang="en-US" sz="3600" dirty="0"/>
                  <a:t>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 ) ;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 ;</m:t>
                    </m:r>
                  </m:oMath>
                </a14:m>
                <a:r>
                  <a:rPr lang="en-US" sz="3600" dirty="0"/>
                  <a:t>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/>
                  <a:t>) 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  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0F8FFC-3FD0-4B01-87B2-889CE1B8A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113183"/>
                <a:ext cx="11648660" cy="5063780"/>
              </a:xfrm>
              <a:blipFill>
                <a:blip r:embed="rId2"/>
                <a:stretch>
                  <a:fillRect l="-314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61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0BA1-EC3E-431C-B5A2-AD259AF2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182"/>
          </a:xfrm>
        </p:spPr>
        <p:txBody>
          <a:bodyPr>
            <a:normAutofit/>
          </a:bodyPr>
          <a:lstStyle/>
          <a:p>
            <a:r>
              <a:rPr lang="en-US" sz="2400" u="sng" dirty="0" err="1"/>
              <a:t>Quelques</a:t>
            </a:r>
            <a:r>
              <a:rPr lang="en-US" sz="2400" u="sng" dirty="0"/>
              <a:t> applications de </a:t>
            </a:r>
            <a:r>
              <a:rPr lang="en-US" sz="2400" u="sng" dirty="0" err="1"/>
              <a:t>l’espace</a:t>
            </a:r>
            <a:r>
              <a:rPr lang="en-US" sz="2400" u="sng" dirty="0"/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FA6F5-BCAB-4CD1-84BB-75025D72BC2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981308"/>
                <a:ext cx="10515600" cy="587669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Soit (O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) un </a:t>
                </a:r>
                <a:r>
                  <a:rPr lang="en-US" dirty="0" err="1"/>
                  <a:t>repère</a:t>
                </a:r>
                <a:r>
                  <a:rPr lang="en-US" dirty="0"/>
                  <a:t> orthonormal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=1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=0=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(X,Y,Z)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(X’,Y’,Z’)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colinéaires</a:t>
                </a:r>
                <a:r>
                  <a:rPr lang="en-US" dirty="0"/>
                  <a:t> </a:t>
                </a:r>
                <a:r>
                  <a:rPr lang="en-US" dirty="0" err="1"/>
                  <a:t>ssi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  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</a:t>
                </a:r>
                <a:r>
                  <a:rPr lang="en-US" dirty="0" err="1"/>
                  <a:t>alors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= XX’+YY’+ZZ’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cos(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𝑒𝑡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orthogonaux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ssi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  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 milieu de [AB] : I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 </a:t>
                </a:r>
                <a:r>
                  <a:rPr lang="en-US" dirty="0" err="1"/>
                  <a:t>centre</a:t>
                </a:r>
                <a:r>
                  <a:rPr lang="en-US" dirty="0"/>
                  <a:t> de </a:t>
                </a:r>
                <a:r>
                  <a:rPr lang="en-US" dirty="0" err="1"/>
                  <a:t>gravité</a:t>
                </a:r>
                <a:r>
                  <a:rPr lang="en-US" dirty="0"/>
                  <a:t> du triangle ABC 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G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Ensemble des points M(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:r>
                  <a:rPr lang="en-US" dirty="0" err="1"/>
                  <a:t>tel</a:t>
                </a:r>
                <a:r>
                  <a:rPr lang="en-US" dirty="0"/>
                  <a:t>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  </a:t>
                </a:r>
                <a:r>
                  <a:rPr lang="en-US" b="0" dirty="0" err="1"/>
                  <a:t>est</a:t>
                </a:r>
                <a:r>
                  <a:rPr lang="en-US" b="0" dirty="0"/>
                  <a:t> le </a:t>
                </a:r>
                <a:r>
                  <a:rPr lang="en-US" b="0" dirty="0" err="1"/>
                  <a:t>cercle</a:t>
                </a:r>
                <a:r>
                  <a:rPr lang="en-US" b="0" dirty="0"/>
                  <a:t> de </a:t>
                </a:r>
                <a:r>
                  <a:rPr lang="en-US" b="0" dirty="0" err="1"/>
                  <a:t>diamètre</a:t>
                </a:r>
                <a:r>
                  <a:rPr lang="en-US" b="0" dirty="0"/>
                  <a:t> [AB]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EFA6F5-BCAB-4CD1-84BB-75025D72B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1308"/>
                <a:ext cx="10515600" cy="5876692"/>
              </a:xfrm>
              <a:blipFill rotWithShape="0">
                <a:blip r:embed="rId2"/>
                <a:stretch>
                  <a:fillRect l="-75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5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A297-96FC-4A8F-B10D-190AA059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39"/>
            <a:ext cx="10515600" cy="65621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2.Produit </a:t>
            </a:r>
            <a:r>
              <a:rPr lang="en-US" u="sng" dirty="0" err="1">
                <a:solidFill>
                  <a:srgbClr val="FF0000"/>
                </a:solidFill>
              </a:rPr>
              <a:t>vectoriel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9F31-31D7-4F7F-A570-E958BF7F089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878952"/>
                <a:ext cx="10515600" cy="64616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) </a:t>
                </a:r>
                <a:r>
                  <a:rPr lang="en-US" sz="2400" dirty="0" err="1"/>
                  <a:t>directe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alors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/>
                  <a:t>) et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/>
                  <a:t>) </a:t>
                </a:r>
                <a:r>
                  <a:rPr lang="en-US" sz="2400" dirty="0" err="1"/>
                  <a:t>sont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aussi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directes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) et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m:rPr>
                        <m:nor/>
                      </m:rPr>
                      <a:rPr lang="en-US" sz="2400" dirty="0"/>
                      <m:t>)</m:t>
                    </m:r>
                  </m:oMath>
                </a14:m>
                <a:r>
                  <a:rPr lang="en-US" sz="2400" dirty="0"/>
                  <a:t>  sont non </a:t>
                </a:r>
                <a:r>
                  <a:rPr lang="en-US" sz="2400" dirty="0" err="1"/>
                  <a:t>directes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indirectes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Soit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deux </a:t>
                </a:r>
                <a:r>
                  <a:rPr lang="en-US" sz="2400" dirty="0" err="1"/>
                  <a:t>vecteurs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l’espace</a:t>
                </a:r>
                <a:r>
                  <a:rPr lang="en-US" sz="2400" dirty="0"/>
                  <a:t> ; on </a:t>
                </a:r>
                <a:r>
                  <a:rPr lang="en-US" sz="2400" dirty="0" err="1"/>
                  <a:t>appelle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produit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vectoriel</a:t>
                </a:r>
                <a:r>
                  <a:rPr lang="en-US" sz="2400" dirty="0"/>
                  <a:t> de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par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le </a:t>
                </a:r>
                <a:r>
                  <a:rPr lang="en-US" sz="2400" dirty="0" err="1"/>
                  <a:t>vecteur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noté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défini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comme</a:t>
                </a:r>
                <a:r>
                  <a:rPr lang="en-US" sz="2400" dirty="0"/>
                  <a:t> suit :</a:t>
                </a:r>
              </a:p>
              <a:p>
                <a:pPr marL="0" indent="0">
                  <a:buNone/>
                </a:pPr>
                <a:r>
                  <a:rPr lang="en-US" sz="2400" dirty="0"/>
                  <a:t>   -</a:t>
                </a:r>
                <a:r>
                  <a:rPr lang="en-US" sz="2400" dirty="0" err="1"/>
                  <a:t>lorsque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sont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colinéaires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alors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-</a:t>
                </a:r>
                <a:r>
                  <a:rPr lang="en-US" sz="2400" dirty="0" err="1"/>
                  <a:t>lorsque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ne </a:t>
                </a:r>
                <a:r>
                  <a:rPr lang="en-US" sz="2400" dirty="0" err="1"/>
                  <a:t>sont</a:t>
                </a:r>
                <a:r>
                  <a:rPr lang="en-US" sz="2400" dirty="0"/>
                  <a:t> pas </a:t>
                </a:r>
                <a:r>
                  <a:rPr lang="en-US" sz="2400" dirty="0" err="1"/>
                  <a:t>colinéaires</a:t>
                </a:r>
                <a:r>
                  <a:rPr lang="en-US" sz="2400" dirty="0"/>
                  <a:t> , </a:t>
                </a:r>
                <a:r>
                  <a:rPr lang="en-US" sz="2400" dirty="0" err="1"/>
                  <a:t>soit</a:t>
                </a:r>
                <a:r>
                  <a:rPr lang="en-US" sz="2400" dirty="0"/>
                  <a:t> A, B et C trois points de </a:t>
                </a:r>
                <a:r>
                  <a:rPr lang="en-US" sz="2400" dirty="0" err="1"/>
                  <a:t>l’espace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tels</a:t>
                </a:r>
                <a:r>
                  <a:rPr lang="en-US" sz="2400" dirty="0"/>
                  <a:t>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alors</a:t>
                </a:r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𝑡𝑒𝑙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est</a:t>
                </a:r>
                <a:r>
                  <a:rPr lang="en-US" sz="2400" dirty="0"/>
                  <a:t> orthogonal au plan (ABC)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est</a:t>
                </a:r>
                <a:r>
                  <a:rPr lang="en-US" sz="2400" dirty="0"/>
                  <a:t> orthogonal à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et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le </a:t>
                </a:r>
                <a:r>
                  <a:rPr lang="en-US" sz="2400" dirty="0" err="1"/>
                  <a:t>trièdre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direct  ((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) </a:t>
                </a:r>
                <a:r>
                  <a:rPr lang="en-US" sz="2400" dirty="0" err="1"/>
                  <a:t>est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une</a:t>
                </a:r>
                <a:r>
                  <a:rPr lang="en-US" sz="2400" dirty="0"/>
                  <a:t> base </a:t>
                </a:r>
                <a:r>
                  <a:rPr lang="en-US" sz="2400" dirty="0" err="1"/>
                  <a:t>directe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sin(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sin(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sz="2400" dirty="0"/>
                      <m:t> ,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9F31-31D7-4F7F-A570-E958BF7F0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8952"/>
                <a:ext cx="10515600" cy="6461648"/>
              </a:xfrm>
              <a:blipFill>
                <a:blip r:embed="rId2"/>
                <a:stretch>
                  <a:fillRect l="-928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16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6104-1C6D-4FC1-9EBA-BCA1733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/>
          <a:lstStyle/>
          <a:p>
            <a:r>
              <a:rPr lang="en-US" u="sng" dirty="0" err="1"/>
              <a:t>Propriétés</a:t>
            </a:r>
            <a:r>
              <a:rPr lang="en-US" u="sng" dirty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995C3-8990-410A-9E81-D24449AB862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282700"/>
                <a:ext cx="10515600" cy="5359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=  - 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/>
                  <a:t>  ;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)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) +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)  ; 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 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orthogonal à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et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;</a:t>
                </a:r>
              </a:p>
              <a:p>
                <a:pPr marL="0" indent="0">
                  <a:buNone/>
                </a:pPr>
                <a:r>
                  <a:rPr lang="en-US" dirty="0"/>
                  <a:t>Si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sont </a:t>
                </a:r>
                <a:r>
                  <a:rPr lang="en-US" dirty="0" err="1"/>
                  <a:t>colinéaires</a:t>
                </a:r>
                <a:r>
                  <a:rPr lang="en-US" dirty="0"/>
                  <a:t>  ; </a:t>
                </a:r>
              </a:p>
              <a:p>
                <a:pPr marL="0" indent="0">
                  <a:buNone/>
                </a:pPr>
                <a:r>
                  <a:rPr lang="en-US" dirty="0"/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et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orthogonaux</a:t>
                </a:r>
                <a:r>
                  <a:rPr lang="en-US" dirty="0"/>
                  <a:t> et </a:t>
                </a:r>
                <a:r>
                  <a:rPr lang="en-US" dirty="0" err="1"/>
                  <a:t>unitaires</a:t>
                </a:r>
                <a:r>
                  <a:rPr lang="en-US" dirty="0"/>
                  <a:t> , et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 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 , </a:t>
                </a:r>
                <a:r>
                  <a:rPr lang="en-US" dirty="0" err="1"/>
                  <a:t>alors</a:t>
                </a:r>
                <a:r>
                  <a:rPr lang="en-US" dirty="0"/>
                  <a:t> la base </a:t>
                </a: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;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) 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directe</a:t>
                </a:r>
                <a:r>
                  <a:rPr lang="en-US" dirty="0"/>
                  <a:t>   ; </a:t>
                </a:r>
              </a:p>
              <a:p>
                <a:pPr marL="0" indent="0">
                  <a:buNone/>
                </a:pPr>
                <a:r>
                  <a:rPr lang="en-US" dirty="0" err="1"/>
                  <a:t>Lorsque</a:t>
                </a:r>
                <a:r>
                  <a:rPr lang="en-US" dirty="0"/>
                  <a:t> le point C  se </a:t>
                </a:r>
                <a:r>
                  <a:rPr lang="en-US" dirty="0" err="1"/>
                  <a:t>déplace</a:t>
                </a:r>
                <a:r>
                  <a:rPr lang="en-US" dirty="0"/>
                  <a:t> sur </a:t>
                </a:r>
                <a:r>
                  <a:rPr lang="en-US" dirty="0" err="1"/>
                  <a:t>une</a:t>
                </a:r>
                <a:r>
                  <a:rPr lang="en-US" dirty="0"/>
                  <a:t> </a:t>
                </a:r>
                <a:r>
                  <a:rPr lang="en-US" dirty="0" err="1"/>
                  <a:t>parallèle</a:t>
                </a:r>
                <a:r>
                  <a:rPr lang="en-US" dirty="0"/>
                  <a:t> ( D ) à ( AB ) , </a:t>
                </a:r>
                <a:r>
                  <a:rPr lang="en-US" dirty="0" err="1"/>
                  <a:t>alors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 ne change pas.</a:t>
                </a:r>
              </a:p>
              <a:p>
                <a:pPr marL="0" indent="0">
                  <a:buNone/>
                </a:pPr>
                <a:r>
                  <a:rPr lang="en-US" u="sng" dirty="0"/>
                  <a:t>A savoir  </a:t>
                </a:r>
                <a:r>
                  <a:rPr lang="en-US" dirty="0"/>
                  <a:t>:  Aire d’un triangle ABC  :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Aire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AB.AC.sinA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BA.BC.sinB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CA.CB.sinC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Aire d’un </a:t>
                </a:r>
                <a:r>
                  <a:rPr lang="en-US" dirty="0" err="1"/>
                  <a:t>parallélogramme</a:t>
                </a:r>
                <a:r>
                  <a:rPr lang="en-US" dirty="0"/>
                  <a:t> ABCD  :  Aire =  </a:t>
                </a:r>
                <a:r>
                  <a:rPr lang="en-US" dirty="0" err="1"/>
                  <a:t>AB.AC.sinA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995C3-8990-410A-9E81-D24449AB8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700"/>
                <a:ext cx="10515600" cy="5359400"/>
              </a:xfrm>
              <a:blipFill>
                <a:blip r:embed="rId2"/>
                <a:stretch>
                  <a:fillRect l="-1043" t="-795"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02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57F-7C6F-447A-957B-08A2E65FA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Applications du </a:t>
            </a:r>
            <a:r>
              <a:rPr lang="en-US" u="sng" dirty="0" err="1">
                <a:solidFill>
                  <a:srgbClr val="00B050"/>
                </a:solidFill>
              </a:rPr>
              <a:t>produit</a:t>
            </a:r>
            <a:r>
              <a:rPr lang="en-US" u="sng" dirty="0">
                <a:solidFill>
                  <a:srgbClr val="00B050"/>
                </a:solidFill>
              </a:rPr>
              <a:t> </a:t>
            </a:r>
            <a:r>
              <a:rPr lang="en-US" u="sng" dirty="0" err="1">
                <a:solidFill>
                  <a:srgbClr val="00B050"/>
                </a:solidFill>
              </a:rPr>
              <a:t>vectoriel</a:t>
            </a:r>
            <a:r>
              <a:rPr lang="en-US" u="sng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AEDCC-A7DD-4D3A-B597-18B554D2EE5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282700"/>
                <a:ext cx="11049000" cy="55753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Démontrer que A, B et C </a:t>
                </a:r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alignés</a:t>
                </a:r>
                <a:r>
                  <a:rPr lang="en-US" dirty="0"/>
                  <a:t> </a:t>
                </a:r>
                <a:r>
                  <a:rPr lang="en-US" dirty="0" err="1"/>
                  <a:t>revient</a:t>
                </a:r>
                <a:r>
                  <a:rPr lang="en-US" dirty="0"/>
                  <a:t> à </a:t>
                </a:r>
                <a:r>
                  <a:rPr lang="en-US" dirty="0" err="1"/>
                  <a:t>démontrer</a:t>
                </a:r>
                <a:r>
                  <a:rPr lang="en-US" dirty="0"/>
                  <a:t> que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Trouver</a:t>
                </a:r>
                <a:r>
                  <a:rPr lang="en-US" dirty="0"/>
                  <a:t> un </a:t>
                </a:r>
                <a:r>
                  <a:rPr lang="en-US" dirty="0" err="1"/>
                  <a:t>vecteur</a:t>
                </a:r>
                <a:r>
                  <a:rPr lang="en-US" dirty="0"/>
                  <a:t> normal à un plan (P) former par trois points non </a:t>
                </a:r>
                <a:r>
                  <a:rPr lang="en-US" dirty="0" err="1"/>
                  <a:t>alignés</a:t>
                </a:r>
                <a:r>
                  <a:rPr lang="en-US" dirty="0"/>
                  <a:t> A, B et C</a:t>
                </a:r>
              </a:p>
              <a:p>
                <a:pPr marL="0" indent="0">
                  <a:buNone/>
                </a:pPr>
                <a:r>
                  <a:rPr lang="en-US" dirty="0"/>
                  <a:t> 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 )</a:t>
                </a:r>
              </a:p>
              <a:p>
                <a:r>
                  <a:rPr lang="en-US" dirty="0" err="1"/>
                  <a:t>Démontrer</a:t>
                </a:r>
                <a:r>
                  <a:rPr lang="en-US" dirty="0"/>
                  <a:t> </a:t>
                </a:r>
                <a:r>
                  <a:rPr lang="en-US" dirty="0" err="1"/>
                  <a:t>qu’une</a:t>
                </a:r>
                <a:r>
                  <a:rPr lang="en-US" dirty="0"/>
                  <a:t>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base </a:t>
                </a:r>
                <a:r>
                  <a:rPr lang="en-US" dirty="0" err="1"/>
                  <a:t>orthonormale</a:t>
                </a:r>
                <a:r>
                  <a:rPr lang="en-US" dirty="0"/>
                  <a:t> </a:t>
                </a:r>
                <a:r>
                  <a:rPr lang="en-US" dirty="0" err="1"/>
                  <a:t>directe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Il </a:t>
                </a:r>
                <a:r>
                  <a:rPr lang="en-US" dirty="0" err="1"/>
                  <a:t>suffit</a:t>
                </a:r>
                <a:r>
                  <a:rPr lang="en-US" dirty="0"/>
                  <a:t> de </a:t>
                </a:r>
                <a:r>
                  <a:rPr lang="en-US" dirty="0" err="1"/>
                  <a:t>démontrer</a:t>
                </a:r>
                <a:r>
                  <a:rPr lang="en-US" dirty="0"/>
                  <a:t>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err="1"/>
                  <a:t>sont</a:t>
                </a:r>
                <a:r>
                  <a:rPr lang="en-US" dirty="0"/>
                  <a:t> </a:t>
                </a:r>
                <a:r>
                  <a:rPr lang="en-US" dirty="0" err="1"/>
                  <a:t>unitaires</a:t>
                </a:r>
                <a:r>
                  <a:rPr lang="en-US" dirty="0"/>
                  <a:t> et </a:t>
                </a:r>
                <a:r>
                  <a:rPr lang="en-US" dirty="0" err="1"/>
                  <a:t>orthogonaux</a:t>
                </a:r>
                <a:r>
                  <a:rPr lang="en-US" dirty="0"/>
                  <a:t> et </a:t>
                </a:r>
                <a:r>
                  <a:rPr lang="en-US" dirty="0" err="1"/>
                  <a:t>prouver</a:t>
                </a:r>
                <a:r>
                  <a:rPr lang="en-US" dirty="0"/>
                  <a:t> 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 err="1"/>
                  <a:t>Trouver</a:t>
                </a:r>
                <a:r>
                  <a:rPr lang="en-US" dirty="0"/>
                  <a:t> </a:t>
                </a:r>
                <a:r>
                  <a:rPr lang="en-US" dirty="0" err="1"/>
                  <a:t>l’aire</a:t>
                </a:r>
                <a:r>
                  <a:rPr lang="en-US" dirty="0"/>
                  <a:t> d’un triangle ABC  : Aire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^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ou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^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𝑣𝑎𝑢𝑡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deux </a:t>
                </a:r>
                <a:r>
                  <a:rPr lang="en-US" dirty="0" err="1"/>
                  <a:t>fois</a:t>
                </a:r>
                <a:r>
                  <a:rPr lang="en-US" dirty="0"/>
                  <a:t> la </a:t>
                </a:r>
                <a:r>
                  <a:rPr lang="en-US" dirty="0" err="1"/>
                  <a:t>mesure</a:t>
                </a:r>
                <a:r>
                  <a:rPr lang="en-US" dirty="0"/>
                  <a:t> de </a:t>
                </a:r>
                <a:r>
                  <a:rPr lang="en-US" dirty="0" err="1"/>
                  <a:t>l’aire</a:t>
                </a:r>
                <a:r>
                  <a:rPr lang="en-US" dirty="0"/>
                  <a:t> du triangle ABC  ; </a:t>
                </a:r>
              </a:p>
              <a:p>
                <a:r>
                  <a:rPr lang="en-US" dirty="0"/>
                  <a:t>Distance d’un point à </a:t>
                </a:r>
                <a:r>
                  <a:rPr lang="en-US" dirty="0" err="1"/>
                  <a:t>une</a:t>
                </a:r>
                <a:r>
                  <a:rPr lang="en-US" dirty="0"/>
                  <a:t> droite : </a:t>
                </a:r>
                <a:r>
                  <a:rPr lang="en-US" dirty="0" err="1"/>
                  <a:t>Soit</a:t>
                </a:r>
                <a:r>
                  <a:rPr lang="en-US" dirty="0"/>
                  <a:t> H le </a:t>
                </a:r>
                <a:r>
                  <a:rPr lang="en-US" dirty="0" err="1"/>
                  <a:t>projeté</a:t>
                </a:r>
                <a:r>
                  <a:rPr lang="en-US" dirty="0"/>
                  <a:t> de A sur (BC)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^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^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^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dirty="0" err="1"/>
                  <a:t>donc</a:t>
                </a:r>
                <a:r>
                  <a:rPr lang="en-US" dirty="0"/>
                  <a:t>  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^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 err="1"/>
                  <a:t>Ou</a:t>
                </a:r>
                <a:r>
                  <a:rPr lang="en-US" dirty="0"/>
                  <a:t> </a:t>
                </a:r>
                <a:r>
                  <a:rPr lang="en-US" dirty="0" err="1"/>
                  <a:t>autrement</a:t>
                </a:r>
                <a:r>
                  <a:rPr lang="en-US" dirty="0"/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BA.BC.sinB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^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alors</a:t>
                </a:r>
                <a:r>
                  <a:rPr lang="en-US" dirty="0"/>
                  <a:t>  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^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 err="1"/>
                  <a:t>noter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base </a:t>
                </a:r>
                <a:r>
                  <a:rPr lang="en-US" dirty="0" err="1"/>
                  <a:t>orthonormale</a:t>
                </a:r>
                <a:r>
                  <a:rPr lang="en-US" dirty="0"/>
                  <a:t> </a:t>
                </a:r>
                <a:r>
                  <a:rPr lang="en-US" dirty="0" err="1"/>
                  <a:t>directe</a:t>
                </a:r>
                <a:r>
                  <a:rPr lang="en-US" dirty="0"/>
                  <a:t> </a:t>
                </a:r>
                <a:r>
                  <a:rPr lang="en-US" dirty="0" err="1"/>
                  <a:t>alors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 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;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 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 =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^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AEDCC-A7DD-4D3A-B597-18B554D2E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700"/>
                <a:ext cx="11049000" cy="5575300"/>
              </a:xfrm>
              <a:blipFill>
                <a:blip r:embed="rId2"/>
                <a:stretch>
                  <a:fillRect l="-497" t="-1749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7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7F92-687E-4A0F-BA60-FC394775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3.Produit </a:t>
            </a:r>
            <a:r>
              <a:rPr lang="en-US" u="sng" dirty="0" err="1">
                <a:solidFill>
                  <a:srgbClr val="FF0000"/>
                </a:solidFill>
              </a:rPr>
              <a:t>mixte</a:t>
            </a:r>
            <a:r>
              <a:rPr lang="en-US" u="sng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F1E63-2887-4ECC-A3E1-5024B4259F2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338470"/>
                <a:ext cx="10515600" cy="5287617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On </a:t>
                </a:r>
                <a:r>
                  <a:rPr lang="en-US" dirty="0" err="1"/>
                  <a:t>appelle</a:t>
                </a:r>
                <a:r>
                  <a:rPr lang="en-US" dirty="0"/>
                  <a:t> </a:t>
                </a:r>
                <a:r>
                  <a:rPr lang="en-US" dirty="0" err="1"/>
                  <a:t>produit</a:t>
                </a:r>
                <a:r>
                  <a:rPr lang="en-US" dirty="0"/>
                  <a:t> </a:t>
                </a:r>
                <a:r>
                  <a:rPr lang="en-US" dirty="0" err="1"/>
                  <a:t>mixte</a:t>
                </a:r>
                <a:r>
                  <a:rPr lang="en-US" dirty="0"/>
                  <a:t> de trois </a:t>
                </a:r>
                <a:r>
                  <a:rPr lang="en-US" dirty="0" err="1"/>
                  <a:t>vecteurs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err="1"/>
                  <a:t>pris</a:t>
                </a:r>
                <a:r>
                  <a:rPr lang="en-US" dirty="0"/>
                  <a:t> dans </a:t>
                </a:r>
                <a:r>
                  <a:rPr lang="en-US" dirty="0" err="1"/>
                  <a:t>cet</a:t>
                </a:r>
                <a:r>
                  <a:rPr lang="en-US" dirty="0"/>
                  <a:t> </a:t>
                </a:r>
                <a:r>
                  <a:rPr lang="en-US" dirty="0" err="1"/>
                  <a:t>ordre</a:t>
                </a:r>
                <a:r>
                  <a:rPr lang="en-US" dirty="0"/>
                  <a:t>, le </a:t>
                </a:r>
                <a:r>
                  <a:rPr lang="en-US" dirty="0" err="1"/>
                  <a:t>produit</a:t>
                </a:r>
                <a:r>
                  <a:rPr lang="en-US" dirty="0"/>
                  <a:t> </a:t>
                </a:r>
                <a:r>
                  <a:rPr lang="en-US" dirty="0" err="1"/>
                  <a:t>scalaire</a:t>
                </a:r>
                <a:r>
                  <a:rPr lang="en-US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par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^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. On note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ou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; on </a:t>
                </a:r>
                <a:r>
                  <a:rPr lang="en-US" dirty="0" err="1"/>
                  <a:t>écrit</a:t>
                </a:r>
                <a:r>
                  <a:rPr lang="en-US" dirty="0"/>
                  <a:t> :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) =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.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Volume d’un </a:t>
                </a:r>
                <a:r>
                  <a:rPr lang="en-US" u="sng" dirty="0" err="1"/>
                  <a:t>parallélipipède</a:t>
                </a:r>
                <a:r>
                  <a:rPr lang="en-US" u="sng" dirty="0"/>
                  <a:t> OBDCAEFG </a:t>
                </a:r>
                <a:r>
                  <a:rPr lang="en-US" dirty="0"/>
                  <a:t>de </a:t>
                </a:r>
                <a:r>
                  <a:rPr lang="en-US" dirty="0" err="1"/>
                  <a:t>côtés</a:t>
                </a:r>
                <a:r>
                  <a:rPr lang="en-US" dirty="0"/>
                  <a:t> OA, OB et OC :</a:t>
                </a:r>
              </a:p>
              <a:p>
                <a:pPr marL="0" indent="0">
                  <a:buNone/>
                </a:pPr>
                <a:r>
                  <a:rPr lang="en-US" dirty="0"/>
                  <a:t> v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dirty="0"/>
                          <m:t> . 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^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dirty="0"/>
                          <m:t> )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𝐴𝑖𝑟𝑒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𝑂𝐵𝐷𝐶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dirty="0"/>
                  <a:t> où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</a:t>
                </a:r>
                <a:r>
                  <a:rPr lang="en-US" dirty="0"/>
                  <a:t> la hauteur issue de A </a:t>
                </a:r>
              </a:p>
              <a:p>
                <a:pPr marL="0" indent="0">
                  <a:buNone/>
                </a:pPr>
                <a:r>
                  <a:rPr lang="en-US" dirty="0"/>
                  <a:t>au plan OBCD.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u="sng" dirty="0"/>
                  <a:t>Volume d’un </a:t>
                </a:r>
                <a:r>
                  <a:rPr lang="en-US" u="sng" dirty="0" err="1"/>
                  <a:t>tétraèdre</a:t>
                </a:r>
                <a:r>
                  <a:rPr lang="en-US" u="sng" dirty="0"/>
                  <a:t> OABC </a:t>
                </a:r>
                <a:r>
                  <a:rPr lang="en-US" dirty="0"/>
                  <a:t>de </a:t>
                </a:r>
                <a:r>
                  <a:rPr lang="en-US" dirty="0" err="1"/>
                  <a:t>côtés</a:t>
                </a:r>
                <a:r>
                  <a:rPr lang="en-US" dirty="0"/>
                  <a:t> OA, OB et OC :</a:t>
                </a:r>
              </a:p>
              <a:p>
                <a:pPr marL="0" indent="0">
                  <a:buNone/>
                </a:pPr>
                <a:r>
                  <a:rPr lang="en-US" dirty="0"/>
                  <a:t> v’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𝐴𝑖𝑟𝑒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𝐴𝑖𝑟𝑒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𝑂𝐵𝐷𝐶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  d ‘ </a:t>
                </a:r>
                <a:r>
                  <a:rPr lang="en-US" dirty="0" err="1"/>
                  <a:t>où</a:t>
                </a:r>
                <a:r>
                  <a:rPr lang="en-US" dirty="0"/>
                  <a:t> v’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. 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𝑂𝐵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^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Propriétés</a:t>
                </a:r>
                <a:r>
                  <a:rPr lang="en-US" u="sng" dirty="0"/>
                  <a:t> 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-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[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</m:oMath>
                </a14:m>
                <a:r>
                  <a:rPr lang="en-US" dirty="0"/>
                  <a:t>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Pour que trois </a:t>
                </a:r>
                <a:r>
                  <a:rPr lang="en-US" dirty="0" err="1"/>
                  <a:t>vecteurs</a:t>
                </a:r>
                <a:r>
                  <a:rPr lang="en-US" dirty="0"/>
                  <a:t> de </a:t>
                </a:r>
                <a:r>
                  <a:rPr lang="en-US" dirty="0" err="1"/>
                  <a:t>l’espace</a:t>
                </a:r>
                <a:r>
                  <a:rPr lang="en-US" dirty="0"/>
                  <a:t> </a:t>
                </a:r>
                <a:r>
                  <a:rPr lang="en-US" dirty="0" err="1"/>
                  <a:t>soient</a:t>
                </a:r>
                <a:r>
                  <a:rPr lang="en-US" dirty="0"/>
                  <a:t> </a:t>
                </a:r>
                <a:r>
                  <a:rPr lang="en-US" dirty="0" err="1"/>
                  <a:t>coplanaires</a:t>
                </a:r>
                <a:r>
                  <a:rPr lang="en-US" dirty="0"/>
                  <a:t>, </a:t>
                </a:r>
                <a:r>
                  <a:rPr lang="en-US" dirty="0" err="1"/>
                  <a:t>il</a:t>
                </a:r>
                <a:r>
                  <a:rPr lang="en-US" dirty="0"/>
                  <a:t> faut et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suffit</a:t>
                </a:r>
                <a:r>
                  <a:rPr lang="en-US" dirty="0"/>
                  <a:t> que </a:t>
                </a:r>
                <a:r>
                  <a:rPr lang="en-US" dirty="0" err="1"/>
                  <a:t>leur</a:t>
                </a:r>
                <a:r>
                  <a:rPr lang="en-US" dirty="0"/>
                  <a:t> </a:t>
                </a:r>
                <a:r>
                  <a:rPr lang="en-US" dirty="0" err="1"/>
                  <a:t>produit</a:t>
                </a:r>
                <a:r>
                  <a:rPr lang="en-US" dirty="0"/>
                  <a:t> </a:t>
                </a:r>
                <a:r>
                  <a:rPr lang="en-US" dirty="0" err="1"/>
                  <a:t>mixte</a:t>
                </a:r>
                <a:r>
                  <a:rPr lang="en-US" dirty="0"/>
                  <a:t> </a:t>
                </a:r>
                <a:r>
                  <a:rPr lang="en-US" dirty="0" err="1"/>
                  <a:t>soit</a:t>
                </a:r>
                <a:r>
                  <a:rPr lang="en-US" dirty="0"/>
                  <a:t> </a:t>
                </a:r>
                <a:r>
                  <a:rPr lang="en-US" dirty="0" err="1"/>
                  <a:t>nul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&gt; 0 </a:t>
                </a:r>
                <a:r>
                  <a:rPr lang="en-US" dirty="0" err="1"/>
                  <a:t>alors</a:t>
                </a:r>
                <a:r>
                  <a:rPr lang="en-US" dirty="0"/>
                  <a:t> la base </a:t>
                </a:r>
                <a:r>
                  <a:rPr lang="en-US" dirty="0" err="1"/>
                  <a:t>est</a:t>
                </a:r>
                <a:r>
                  <a:rPr lang="en-US" dirty="0"/>
                  <a:t> dans le </a:t>
                </a:r>
                <a:r>
                  <a:rPr lang="en-US" dirty="0" err="1"/>
                  <a:t>sens</a:t>
                </a:r>
                <a:r>
                  <a:rPr lang="en-US" dirty="0"/>
                  <a:t> direct</a:t>
                </a:r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&lt; 0 </a:t>
                </a:r>
                <a:r>
                  <a:rPr lang="en-US" dirty="0" err="1"/>
                  <a:t>alors</a:t>
                </a:r>
                <a:r>
                  <a:rPr lang="en-US" dirty="0"/>
                  <a:t> la base </a:t>
                </a:r>
                <a:r>
                  <a:rPr lang="en-US" dirty="0" err="1"/>
                  <a:t>est</a:t>
                </a:r>
                <a:r>
                  <a:rPr lang="en-US" dirty="0"/>
                  <a:t> dans le </a:t>
                </a:r>
                <a:r>
                  <a:rPr lang="en-US" dirty="0" err="1"/>
                  <a:t>sens</a:t>
                </a:r>
                <a:r>
                  <a:rPr lang="en-US" dirty="0"/>
                  <a:t> indirect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F1E63-2887-4ECC-A3E1-5024B4259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8470"/>
                <a:ext cx="10515600" cy="5287617"/>
              </a:xfrm>
              <a:blipFill>
                <a:blip r:embed="rId2"/>
                <a:stretch>
                  <a:fillRect l="-522" t="-2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79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4448</Words>
  <Application>Microsoft Office PowerPoint</Application>
  <PresentationFormat>Widescreen</PresentationFormat>
  <Paragraphs>340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 Produit vectoriel. Produit mixte. 1.Rappel. </vt:lpstr>
      <vt:lpstr>Vecteurs colinéaires :</vt:lpstr>
      <vt:lpstr>Quelques applications de l’espace :</vt:lpstr>
      <vt:lpstr>2.Produit vectoriel :</vt:lpstr>
      <vt:lpstr>Propriétés :</vt:lpstr>
      <vt:lpstr>Applications du produit vectoriel :</vt:lpstr>
      <vt:lpstr>3.Produit mixte.</vt:lpstr>
      <vt:lpstr>Exercices.</vt:lpstr>
      <vt:lpstr>  Droites et plan de l’espace. 1.Droites.  </vt:lpstr>
      <vt:lpstr>N.B1.</vt:lpstr>
      <vt:lpstr>N.B2.</vt:lpstr>
      <vt:lpstr>Droites particulières :</vt:lpstr>
      <vt:lpstr>2.Plans de l’espace.</vt:lpstr>
      <vt:lpstr> 2) Equation d’un plan (P) passant par le point A(x_0; y_0; z_0) et de  vecteurs directeurs (V_1 ) ⃗  (p_1,q_1,r_1 )  et (V_2 ) ⃗  (p_2,q_2,r_2 ) </vt:lpstr>
      <vt:lpstr>  4) Equation d’un plan (P) formé par le point A(x_A; y_A; z_A) qui n’appartient pas à  la droite ( D ) qui a pour  équations  paramétriques : {█(x=pt+x_0@y=qt+y_0@z=rt+z_0 )} où t∈R. </vt:lpstr>
      <vt:lpstr>Plans parallèles. </vt:lpstr>
      <vt:lpstr>3.Applications.</vt:lpstr>
      <vt:lpstr>PowerPoint Presentation</vt:lpstr>
      <vt:lpstr>     </vt:lpstr>
      <vt:lpstr>PowerPoint Presentation</vt:lpstr>
      <vt:lpstr>PowerPoint Presentation</vt:lpstr>
      <vt:lpstr>Remarques :</vt:lpstr>
      <vt:lpstr>Voir le link: https://youtu.be/_VUduQIFLw https://youtu.be/-qJo9EjM4nc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Statistique. Classe de  S2E</dc:title>
  <dc:creator>User</dc:creator>
  <cp:lastModifiedBy>user</cp:lastModifiedBy>
  <cp:revision>159</cp:revision>
  <dcterms:created xsi:type="dcterms:W3CDTF">2020-03-10T18:15:27Z</dcterms:created>
  <dcterms:modified xsi:type="dcterms:W3CDTF">2025-03-05T08:55:27Z</dcterms:modified>
</cp:coreProperties>
</file>