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942-58FF-4148-8329-3D1327AB7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F29B8-EED3-4863-91B2-9164F0913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DBB40-C052-446B-BF61-09A1AEAC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0D5E-CBDA-488A-9E62-FC167319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A3F6A-D993-47EE-A39B-00FEC518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9BFC-FBF6-4D3A-BF55-472073014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6F6D5-77BE-4A12-A258-931EC042D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DF970-CCA6-42A7-9C0C-A5A8B13F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ACA4C-53AD-4E84-80EF-EA8A6D84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4C57B-4204-4F38-913E-4A7AC6D1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DA952-758D-4BEB-A8BB-AAF265760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EC810-AB26-4FC9-B6DD-1F47A812D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16FBF-2D78-4B56-8F89-328C08AD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30783-A052-4D85-8AE3-0E7F36B3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7A042-7DC5-4EB1-A208-CBE9189F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1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6F2E-9FEC-405C-BDBD-A2E5513F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2443-2DB7-4744-AE8B-54B89179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0EE7-260F-4E32-A457-0725D661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3C24A-0E09-46AB-B892-1CA27120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22805-E8F6-4FD9-8BED-0E2ACF3C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2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9F80-63A8-4D0F-BD1F-72FEF1B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1F008-697D-4218-8F6C-063B27386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4F28-F70E-41A3-8FDA-34A3C36D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8F67C-0576-42CD-BD72-C8FE6CF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B2F0A-B95F-4CEF-BF1B-058ECC95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5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E132-6C9B-429F-B4A3-AC267BDA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74F1-2227-49C7-B0E0-8A496AE3E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874B0-DBC1-477D-B1F6-1DA24B827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88D12-9BBB-4CA4-BD61-516175FE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2C371-B84A-48C2-A5B4-7C166531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A9490-0A34-4340-9A4F-66BBD842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1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90F1-A7DE-4F13-83AE-6177B02E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15392-E92F-45A5-A984-E9AB7A64C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AFD6-93D5-423A-8109-544FD3FE3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C40CD-2890-46D3-B9F9-AEFBDE412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CEC84-13B0-479C-A30A-47A1A3633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E48B2-DF98-4613-B8FD-EF1D9E01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1BEE3-2D1B-4FA9-9C9F-B89CECB2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B07E2-6071-4620-AD70-BCD53FBB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B005-B471-44E5-ABAB-2E350FFD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CAF59-D338-41AE-AEA1-75BF9C7A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26F7A-EF5F-4DA2-8A99-6B8B5B92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14591-D47C-4F64-B5E7-6C5FAFE5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2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41E0B-ADD2-448D-A76D-7FF5578F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6B83C9-BD0E-47FD-B85B-705BCD00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0E509-85A1-4AC7-AA62-DE8B8EC7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FCA8-0937-43E0-B830-7D10813A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359F-6F17-4421-84B9-B3314D7C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97D97-4860-4419-8E54-18099C07A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6FBFE-3D3E-4A5E-A157-47CE3A4E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17A7F-FFA5-4B2A-8139-ECBF497B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05643-7749-4D8A-A49D-3B03D041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8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627C-32CF-4BBF-A6F0-95794A37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BF33A-3939-40E4-B137-D76BAE30D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F575C-CFC8-43ED-B963-4FAD610E2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55531-E3BD-4E2D-A475-05760A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D2E50-A502-4C37-8B55-BF2CF3E0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DC73B-C8EE-4028-B67C-BD038315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4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6958C-2895-4DAF-9D8D-749F694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D4D7B-10B0-4548-99F0-AEDEA3B9A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2A37-8BB9-4CE9-84FF-F5CAD732D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87D14-685A-41E2-8FC7-C329DBB92B5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1AC5E-9C6F-4260-901B-CCB0B7FA9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C3FA-AC0C-4533-84C6-A51AF95BA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9987-F8A4-409B-883B-CB7A4276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9D44-99D6-4153-9772-8CEA4236016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58218" y="-255059"/>
            <a:ext cx="7675563" cy="1519415"/>
          </a:xfrm>
        </p:spPr>
        <p:txBody>
          <a:bodyPr>
            <a:normAutofit/>
          </a:bodyPr>
          <a:lstStyle/>
          <a:p>
            <a:r>
              <a:rPr lang="en-US" sz="2400" dirty="0"/>
              <a:t>                  Noce </a:t>
            </a:r>
            <a:r>
              <a:rPr lang="en-US" sz="2400" dirty="0" err="1"/>
              <a:t>libanaise</a:t>
            </a:r>
            <a:r>
              <a:rPr lang="en-US" sz="2400" dirty="0"/>
              <a:t>. (Livre p.50-51)</a:t>
            </a:r>
            <a:br>
              <a:rPr lang="en-US" sz="2400" dirty="0"/>
            </a:br>
            <a:r>
              <a:rPr lang="en-US" sz="2400" dirty="0"/>
              <a:t>                            </a:t>
            </a:r>
            <a:r>
              <a:rPr lang="en-US" sz="2400" dirty="0" err="1">
                <a:solidFill>
                  <a:srgbClr val="FF0000"/>
                </a:solidFill>
              </a:rPr>
              <a:t>Corrigé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19F1D-C11E-4AA7-9ABE-0416A23E0B6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0311" y="867213"/>
            <a:ext cx="11831637" cy="165576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dirty="0"/>
              <a:t>Au </a:t>
            </a:r>
            <a:r>
              <a:rPr lang="en-US" sz="2000" dirty="0" err="1"/>
              <a:t>coeur</a:t>
            </a:r>
            <a:r>
              <a:rPr lang="en-US" sz="2000" dirty="0"/>
              <a:t> du </a:t>
            </a:r>
            <a:r>
              <a:rPr lang="en-US" sz="2000" dirty="0" err="1"/>
              <a:t>texte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N.2 </a:t>
            </a:r>
            <a:r>
              <a:rPr lang="en-US" sz="2000" dirty="0">
                <a:solidFill>
                  <a:srgbClr val="FF0000"/>
                </a:solidFill>
              </a:rPr>
              <a:t>a-Le </a:t>
            </a:r>
            <a:r>
              <a:rPr lang="en-US" sz="2000" dirty="0" err="1">
                <a:solidFill>
                  <a:srgbClr val="FF0000"/>
                </a:solidFill>
              </a:rPr>
              <a:t>narrateur</a:t>
            </a:r>
            <a:r>
              <a:rPr lang="en-US" sz="2000" dirty="0">
                <a:solidFill>
                  <a:srgbClr val="FF0000"/>
                </a:solidFill>
              </a:rPr>
              <a:t> observe la </a:t>
            </a:r>
            <a:r>
              <a:rPr lang="en-US" sz="2000" dirty="0" err="1">
                <a:solidFill>
                  <a:srgbClr val="FF0000"/>
                </a:solidFill>
              </a:rPr>
              <a:t>cérémonie</a:t>
            </a:r>
            <a:r>
              <a:rPr lang="en-US" sz="2000" dirty="0">
                <a:solidFill>
                  <a:srgbClr val="FF0000"/>
                </a:solidFill>
              </a:rPr>
              <a:t> du marriage à </a:t>
            </a:r>
            <a:r>
              <a:rPr lang="en-US" sz="2000" dirty="0" err="1">
                <a:solidFill>
                  <a:srgbClr val="FF0000"/>
                </a:solidFill>
              </a:rPr>
              <a:t>laquelle</a:t>
            </a:r>
            <a:r>
              <a:rPr lang="en-US" sz="2000" dirty="0">
                <a:solidFill>
                  <a:srgbClr val="FF0000"/>
                </a:solidFill>
              </a:rPr>
              <a:t> il </a:t>
            </a:r>
            <a:r>
              <a:rPr lang="en-US" sz="2000" dirty="0" err="1">
                <a:solidFill>
                  <a:srgbClr val="FF0000"/>
                </a:solidFill>
              </a:rPr>
              <a:t>est</a:t>
            </a:r>
            <a:r>
              <a:rPr lang="en-US" sz="2000" dirty="0">
                <a:solidFill>
                  <a:srgbClr val="FF0000"/>
                </a:solidFill>
              </a:rPr>
              <a:t> invite:”</a:t>
            </a:r>
            <a:r>
              <a:rPr lang="en-US" sz="2000" dirty="0" err="1">
                <a:solidFill>
                  <a:srgbClr val="FF0000"/>
                </a:solidFill>
              </a:rPr>
              <a:t>J’ai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réussi</a:t>
            </a:r>
            <a:r>
              <a:rPr lang="en-US" sz="2000" dirty="0">
                <a:solidFill>
                  <a:srgbClr val="FF0000"/>
                </a:solidFill>
              </a:rPr>
              <a:t> à </a:t>
            </a:r>
            <a:r>
              <a:rPr lang="en-US" sz="2000" dirty="0" err="1">
                <a:solidFill>
                  <a:srgbClr val="FF0000"/>
                </a:solidFill>
              </a:rPr>
              <a:t>m’introduire</a:t>
            </a:r>
            <a:r>
              <a:rPr lang="en-US" sz="2000" dirty="0">
                <a:solidFill>
                  <a:srgbClr val="FF0000"/>
                </a:solidFill>
              </a:rPr>
              <a:t>, par exception……..nuptial” (l.7)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FF0000"/>
                </a:solidFill>
              </a:rPr>
              <a:t>b- </a:t>
            </a:r>
            <a:r>
              <a:rPr lang="en-US" sz="2000" dirty="0" err="1">
                <a:solidFill>
                  <a:srgbClr val="FF0000"/>
                </a:solidFill>
              </a:rPr>
              <a:t>L’évêque</a:t>
            </a:r>
            <a:r>
              <a:rPr lang="en-US" sz="2000" dirty="0">
                <a:solidFill>
                  <a:srgbClr val="FF0000"/>
                </a:solidFill>
              </a:rPr>
              <a:t> pose </a:t>
            </a:r>
            <a:r>
              <a:rPr lang="en-US" sz="2000" dirty="0" err="1">
                <a:solidFill>
                  <a:srgbClr val="FF0000"/>
                </a:solidFill>
              </a:rPr>
              <a:t>alternativement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une</a:t>
            </a:r>
            <a:r>
              <a:rPr lang="en-US" sz="2000" dirty="0">
                <a:solidFill>
                  <a:srgbClr val="FF0000"/>
                </a:solidFill>
              </a:rPr>
              <a:t> couronne de fleurs sur la tête de la </a:t>
            </a:r>
            <a:r>
              <a:rPr lang="en-US" sz="2000" dirty="0" err="1">
                <a:solidFill>
                  <a:srgbClr val="FF0000"/>
                </a:solidFill>
              </a:rPr>
              <a:t>mariée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puis</a:t>
            </a:r>
            <a:r>
              <a:rPr lang="en-US" sz="2000" dirty="0">
                <a:solidFill>
                  <a:srgbClr val="FF0000"/>
                </a:solidFill>
              </a:rPr>
              <a:t> sur </a:t>
            </a:r>
            <a:r>
              <a:rPr lang="en-US" sz="2000" dirty="0" err="1">
                <a:solidFill>
                  <a:srgbClr val="FF0000"/>
                </a:solidFill>
              </a:rPr>
              <a:t>celle</a:t>
            </a:r>
            <a:r>
              <a:rPr lang="en-US" sz="2000" dirty="0">
                <a:solidFill>
                  <a:srgbClr val="FF0000"/>
                </a:solidFill>
              </a:rPr>
              <a:t> de </a:t>
            </a:r>
            <a:r>
              <a:rPr lang="en-US" sz="2000" dirty="0" err="1">
                <a:solidFill>
                  <a:srgbClr val="FF0000"/>
                </a:solidFill>
              </a:rPr>
              <a:t>l’époux</a:t>
            </a:r>
            <a:r>
              <a:rPr lang="en-US" sz="2000" dirty="0">
                <a:solidFill>
                  <a:srgbClr val="FF0000"/>
                </a:solidFill>
              </a:rPr>
              <a:t>. Ensuite, il passe les alliances aux </a:t>
            </a:r>
            <a:r>
              <a:rPr lang="en-US" sz="2000" dirty="0" err="1">
                <a:solidFill>
                  <a:srgbClr val="FF0000"/>
                </a:solidFill>
              </a:rPr>
              <a:t>doigts</a:t>
            </a:r>
            <a:r>
              <a:rPr lang="en-US" sz="2000" dirty="0">
                <a:solidFill>
                  <a:srgbClr val="FF0000"/>
                </a:solidFill>
              </a:rPr>
              <a:t> des </a:t>
            </a:r>
            <a:r>
              <a:rPr lang="en-US" sz="2000" dirty="0" err="1">
                <a:solidFill>
                  <a:srgbClr val="FF0000"/>
                </a:solidFill>
              </a:rPr>
              <a:t>époux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Les </a:t>
            </a:r>
            <a:r>
              <a:rPr lang="en-US" sz="2000" dirty="0" err="1">
                <a:solidFill>
                  <a:srgbClr val="FF0000"/>
                </a:solidFill>
              </a:rPr>
              <a:t>mariés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communient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rompant</a:t>
            </a:r>
            <a:r>
              <a:rPr lang="en-US" sz="2000" dirty="0">
                <a:solidFill>
                  <a:srgbClr val="FF0000"/>
                </a:solidFill>
              </a:rPr>
              <a:t> le pain et </a:t>
            </a:r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buvant</a:t>
            </a:r>
            <a:r>
              <a:rPr lang="en-US" sz="2000" dirty="0">
                <a:solidFill>
                  <a:srgbClr val="FF0000"/>
                </a:solidFill>
              </a:rPr>
              <a:t> le vin.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Les </a:t>
            </a:r>
            <a:r>
              <a:rPr lang="en-US" sz="2000" dirty="0" err="1">
                <a:solidFill>
                  <a:srgbClr val="FF0000"/>
                </a:solidFill>
              </a:rPr>
              <a:t>gestes</a:t>
            </a:r>
            <a:r>
              <a:rPr lang="en-US" sz="2000" dirty="0">
                <a:solidFill>
                  <a:srgbClr val="FF0000"/>
                </a:solidFill>
              </a:rPr>
              <a:t> de </a:t>
            </a:r>
            <a:r>
              <a:rPr lang="en-US" sz="2000" dirty="0" err="1">
                <a:solidFill>
                  <a:srgbClr val="FF0000"/>
                </a:solidFill>
              </a:rPr>
              <a:t>l’évêque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consacrent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l’unite</a:t>
            </a:r>
            <a:r>
              <a:rPr lang="en-US" sz="2000" dirty="0">
                <a:solidFill>
                  <a:srgbClr val="FF0000"/>
                </a:solidFill>
              </a:rPr>
              <a:t> de couple et son alliance </a:t>
            </a:r>
            <a:r>
              <a:rPr lang="en-US" sz="2000" dirty="0" err="1">
                <a:solidFill>
                  <a:srgbClr val="FF0000"/>
                </a:solidFill>
              </a:rPr>
              <a:t>éternelle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</a:p>
          <a:p>
            <a:pPr marL="0" indent="0" algn="l">
              <a:buNone/>
            </a:pPr>
            <a:r>
              <a:rPr lang="en-US" sz="2000" dirty="0"/>
              <a:t>N.3</a:t>
            </a:r>
            <a:r>
              <a:rPr lang="en-US" sz="2000" dirty="0">
                <a:solidFill>
                  <a:srgbClr val="FF0000"/>
                </a:solidFill>
              </a:rPr>
              <a:t> Les </a:t>
            </a:r>
            <a:r>
              <a:rPr lang="en-US" sz="2000" dirty="0" err="1">
                <a:solidFill>
                  <a:srgbClr val="FF0000"/>
                </a:solidFill>
              </a:rPr>
              <a:t>indicateurs</a:t>
            </a:r>
            <a:r>
              <a:rPr lang="en-US" sz="2000" dirty="0">
                <a:solidFill>
                  <a:srgbClr val="FF0000"/>
                </a:solidFill>
              </a:rPr>
              <a:t> de lieu </a:t>
            </a:r>
            <a:r>
              <a:rPr lang="en-US" sz="2000" dirty="0" err="1">
                <a:solidFill>
                  <a:srgbClr val="FF0000"/>
                </a:solidFill>
              </a:rPr>
              <a:t>permettent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d’observer</a:t>
            </a:r>
            <a:r>
              <a:rPr lang="en-US" sz="2000" dirty="0">
                <a:solidFill>
                  <a:srgbClr val="FF0000"/>
                </a:solidFill>
              </a:rPr>
              <a:t> que le </a:t>
            </a:r>
            <a:r>
              <a:rPr lang="en-US" sz="2000" dirty="0" err="1">
                <a:solidFill>
                  <a:srgbClr val="FF0000"/>
                </a:solidFill>
              </a:rPr>
              <a:t>narrateur</a:t>
            </a:r>
            <a:r>
              <a:rPr lang="en-US" sz="2000" dirty="0">
                <a:solidFill>
                  <a:srgbClr val="FF0000"/>
                </a:solidFill>
              </a:rPr>
              <a:t> se </a:t>
            </a:r>
            <a:r>
              <a:rPr lang="en-US" sz="2000" dirty="0" err="1">
                <a:solidFill>
                  <a:srgbClr val="FF0000"/>
                </a:solidFill>
              </a:rPr>
              <a:t>déplace</a:t>
            </a:r>
            <a:r>
              <a:rPr lang="en-US" sz="2000" dirty="0">
                <a:solidFill>
                  <a:srgbClr val="FF0000"/>
                </a:solidFill>
              </a:rPr>
              <a:t> de </a:t>
            </a:r>
            <a:r>
              <a:rPr lang="en-US" sz="2000" dirty="0" err="1">
                <a:solidFill>
                  <a:srgbClr val="FF0000"/>
                </a:solidFill>
              </a:rPr>
              <a:t>l’extérieur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vers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l’intérieur</a:t>
            </a:r>
            <a:r>
              <a:rPr lang="en-US" sz="2000" dirty="0">
                <a:solidFill>
                  <a:srgbClr val="FF0000"/>
                </a:solidFill>
              </a:rPr>
              <a:t>: Dans les </a:t>
            </a:r>
            <a:r>
              <a:rPr lang="en-US" sz="2000" dirty="0" err="1">
                <a:solidFill>
                  <a:srgbClr val="FF0000"/>
                </a:solidFill>
              </a:rPr>
              <a:t>jardins</a:t>
            </a:r>
            <a:r>
              <a:rPr lang="en-US" sz="2000" dirty="0">
                <a:solidFill>
                  <a:srgbClr val="FF0000"/>
                </a:solidFill>
              </a:rPr>
              <a:t>(l.1)------- dans la </a:t>
            </a:r>
            <a:r>
              <a:rPr lang="en-US" sz="2000" dirty="0" err="1">
                <a:solidFill>
                  <a:srgbClr val="FF0000"/>
                </a:solidFill>
              </a:rPr>
              <a:t>cour</a:t>
            </a:r>
            <a:r>
              <a:rPr lang="en-US" sz="2000" dirty="0">
                <a:solidFill>
                  <a:srgbClr val="FF0000"/>
                </a:solidFill>
              </a:rPr>
              <a:t>(l.3)-------- dans un divan </a:t>
            </a:r>
            <a:r>
              <a:rPr lang="en-US" sz="2000" dirty="0" err="1">
                <a:solidFill>
                  <a:srgbClr val="FF0000"/>
                </a:solidFill>
              </a:rPr>
              <a:t>inférieur</a:t>
            </a:r>
            <a:r>
              <a:rPr lang="en-US" sz="2000" dirty="0">
                <a:solidFill>
                  <a:srgbClr val="FF0000"/>
                </a:solidFill>
              </a:rPr>
              <a:t>(l.4)---- dans le divan des femmes(l.8).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FF0000"/>
                </a:solidFill>
              </a:rPr>
              <a:t>Après la </a:t>
            </a:r>
            <a:r>
              <a:rPr lang="en-US" sz="2000" dirty="0" err="1">
                <a:solidFill>
                  <a:srgbClr val="FF0000"/>
                </a:solidFill>
              </a:rPr>
              <a:t>cérémonie</a:t>
            </a:r>
            <a:r>
              <a:rPr lang="en-US" sz="2000" dirty="0">
                <a:solidFill>
                  <a:srgbClr val="FF0000"/>
                </a:solidFill>
              </a:rPr>
              <a:t> du marriage, le </a:t>
            </a:r>
            <a:r>
              <a:rPr lang="en-US" sz="2000" dirty="0" err="1">
                <a:solidFill>
                  <a:srgbClr val="FF0000"/>
                </a:solidFill>
              </a:rPr>
              <a:t>narrateur</a:t>
            </a:r>
            <a:r>
              <a:rPr lang="en-US" sz="2000" dirty="0">
                <a:solidFill>
                  <a:srgbClr val="FF0000"/>
                </a:solidFill>
              </a:rPr>
              <a:t> se </a:t>
            </a:r>
            <a:r>
              <a:rPr lang="en-US" sz="2000" dirty="0" err="1">
                <a:solidFill>
                  <a:srgbClr val="FF0000"/>
                </a:solidFill>
              </a:rPr>
              <a:t>déplace</a:t>
            </a:r>
            <a:r>
              <a:rPr lang="en-US" sz="2000" dirty="0">
                <a:solidFill>
                  <a:srgbClr val="FF0000"/>
                </a:solidFill>
              </a:rPr>
              <a:t> de </a:t>
            </a:r>
            <a:r>
              <a:rPr lang="en-US" sz="2000" dirty="0" err="1">
                <a:solidFill>
                  <a:srgbClr val="FF0000"/>
                </a:solidFill>
              </a:rPr>
              <a:t>l’intérieur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vers</a:t>
            </a:r>
            <a:r>
              <a:rPr lang="en-US" sz="2000" dirty="0">
                <a:solidFill>
                  <a:srgbClr val="FF0000"/>
                </a:solidFill>
              </a:rPr>
              <a:t> l’</a:t>
            </a:r>
            <a:r>
              <a:rPr lang="en-US" sz="2000" dirty="0" err="1">
                <a:solidFill>
                  <a:srgbClr val="FF0000"/>
                </a:solidFill>
              </a:rPr>
              <a:t>extérieur</a:t>
            </a:r>
            <a:r>
              <a:rPr lang="en-US" sz="2000" dirty="0">
                <a:solidFill>
                  <a:srgbClr val="FF0000"/>
                </a:solidFill>
              </a:rPr>
              <a:t>;”le </a:t>
            </a:r>
            <a:r>
              <a:rPr lang="en-US" sz="2000" dirty="0" err="1">
                <a:solidFill>
                  <a:srgbClr val="FF0000"/>
                </a:solidFill>
              </a:rPr>
              <a:t>père</a:t>
            </a:r>
            <a:r>
              <a:rPr lang="en-US" sz="2000" dirty="0">
                <a:solidFill>
                  <a:srgbClr val="FF0000"/>
                </a:solidFill>
              </a:rPr>
              <a:t> et les </a:t>
            </a:r>
            <a:r>
              <a:rPr lang="en-US" sz="2000" dirty="0" err="1">
                <a:solidFill>
                  <a:srgbClr val="FF0000"/>
                </a:solidFill>
              </a:rPr>
              <a:t>amis</a:t>
            </a:r>
            <a:r>
              <a:rPr lang="en-US" sz="2000" dirty="0">
                <a:solidFill>
                  <a:srgbClr val="FF0000"/>
                </a:solidFill>
              </a:rPr>
              <a:t> du </a:t>
            </a:r>
            <a:r>
              <a:rPr lang="en-US" sz="2000" dirty="0" err="1">
                <a:solidFill>
                  <a:srgbClr val="FF0000"/>
                </a:solidFill>
              </a:rPr>
              <a:t>mari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l’emmenèrent</a:t>
            </a:r>
            <a:r>
              <a:rPr lang="en-US" sz="2000" dirty="0">
                <a:solidFill>
                  <a:srgbClr val="FF0000"/>
                </a:solidFill>
              </a:rPr>
              <a:t> dans le </a:t>
            </a:r>
            <a:r>
              <a:rPr lang="en-US" sz="2000" dirty="0" err="1">
                <a:solidFill>
                  <a:srgbClr val="FF0000"/>
                </a:solidFill>
              </a:rPr>
              <a:t>jardin</a:t>
            </a:r>
            <a:r>
              <a:rPr lang="en-US" sz="2000" dirty="0">
                <a:solidFill>
                  <a:srgbClr val="FF0000"/>
                </a:solidFill>
              </a:rPr>
              <a:t>”(l.21).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406B2-EBBF-4AB4-B5A3-8CA1CC96C80B}"/>
              </a:ext>
            </a:extLst>
          </p:cNvPr>
          <p:cNvSpPr txBox="1"/>
          <p:nvPr/>
        </p:nvSpPr>
        <p:spPr>
          <a:xfrm>
            <a:off x="90311" y="4826675"/>
            <a:ext cx="1150337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1800" dirty="0"/>
              <a:t>N.4 </a:t>
            </a:r>
            <a:r>
              <a:rPr lang="en-US" sz="1800" dirty="0">
                <a:solidFill>
                  <a:srgbClr val="FF0000"/>
                </a:solidFill>
              </a:rPr>
              <a:t>a- Pendant </a:t>
            </a:r>
            <a:r>
              <a:rPr lang="en-US" sz="1800" dirty="0" err="1">
                <a:solidFill>
                  <a:srgbClr val="FF0000"/>
                </a:solidFill>
              </a:rPr>
              <a:t>toute</a:t>
            </a:r>
            <a:r>
              <a:rPr lang="en-US" sz="1800" dirty="0">
                <a:solidFill>
                  <a:srgbClr val="FF0000"/>
                </a:solidFill>
              </a:rPr>
              <a:t> la soirée(l.6), au moment </a:t>
            </a:r>
            <a:r>
              <a:rPr lang="en-US" sz="1800" dirty="0" err="1">
                <a:solidFill>
                  <a:srgbClr val="FF0000"/>
                </a:solidFill>
              </a:rPr>
              <a:t>où</a:t>
            </a:r>
            <a:r>
              <a:rPr lang="en-US" sz="1800" dirty="0">
                <a:solidFill>
                  <a:srgbClr val="FF0000"/>
                </a:solidFill>
              </a:rPr>
              <a:t>(l.8), un moment(l.10), </a:t>
            </a:r>
            <a:r>
              <a:rPr lang="en-US" sz="1800" dirty="0" err="1">
                <a:solidFill>
                  <a:srgbClr val="FF0000"/>
                </a:solidFill>
              </a:rPr>
              <a:t>eut</a:t>
            </a:r>
            <a:r>
              <a:rPr lang="en-US" sz="1800" dirty="0">
                <a:solidFill>
                  <a:srgbClr val="FF0000"/>
                </a:solidFill>
              </a:rPr>
              <a:t> le temps(l.13),</a:t>
            </a:r>
            <a:r>
              <a:rPr lang="en-US" sz="1800" dirty="0" err="1">
                <a:solidFill>
                  <a:srgbClr val="FF0000"/>
                </a:solidFill>
              </a:rPr>
              <a:t>puis</a:t>
            </a:r>
            <a:r>
              <a:rPr lang="en-US" sz="1800" dirty="0">
                <a:solidFill>
                  <a:srgbClr val="FF0000"/>
                </a:solidFill>
              </a:rPr>
              <a:t>(l.16), ensuite(l.18), après quoi(l.19), </a:t>
            </a:r>
            <a:r>
              <a:rPr lang="en-US" sz="1800" dirty="0" err="1">
                <a:solidFill>
                  <a:srgbClr val="FF0000"/>
                </a:solidFill>
              </a:rPr>
              <a:t>alors</a:t>
            </a:r>
            <a:r>
              <a:rPr lang="en-US" sz="1800" dirty="0">
                <a:solidFill>
                  <a:srgbClr val="FF0000"/>
                </a:solidFill>
              </a:rPr>
              <a:t>(l.22), </a:t>
            </a:r>
            <a:r>
              <a:rPr lang="en-US" sz="1800" dirty="0" err="1">
                <a:solidFill>
                  <a:srgbClr val="FF0000"/>
                </a:solidFill>
              </a:rPr>
              <a:t>jusqu’au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coucher</a:t>
            </a:r>
            <a:r>
              <a:rPr lang="en-US" sz="1800" dirty="0">
                <a:solidFill>
                  <a:srgbClr val="FF0000"/>
                </a:solidFill>
              </a:rPr>
              <a:t> du soleil (l.23), à </a:t>
            </a:r>
            <a:r>
              <a:rPr lang="en-US" sz="1800" dirty="0" err="1">
                <a:solidFill>
                  <a:srgbClr val="FF0000"/>
                </a:solidFill>
              </a:rPr>
              <a:t>chaque</a:t>
            </a:r>
            <a:r>
              <a:rPr lang="en-US" sz="1800" dirty="0">
                <a:solidFill>
                  <a:srgbClr val="FF0000"/>
                </a:solidFill>
              </a:rPr>
              <a:t> instant(l.25), </a:t>
            </a:r>
            <a:r>
              <a:rPr lang="en-US" sz="1800" dirty="0" err="1">
                <a:solidFill>
                  <a:srgbClr val="FF0000"/>
                </a:solidFill>
              </a:rPr>
              <a:t>quand</a:t>
            </a:r>
            <a:r>
              <a:rPr lang="en-US" sz="1800" dirty="0">
                <a:solidFill>
                  <a:srgbClr val="FF0000"/>
                </a:solidFill>
              </a:rPr>
              <a:t> la </a:t>
            </a:r>
            <a:r>
              <a:rPr lang="en-US" sz="1800" dirty="0" err="1">
                <a:solidFill>
                  <a:srgbClr val="FF0000"/>
                </a:solidFill>
              </a:rPr>
              <a:t>nuit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fut</a:t>
            </a:r>
            <a:r>
              <a:rPr lang="en-US" sz="1800" dirty="0">
                <a:solidFill>
                  <a:srgbClr val="FF0000"/>
                </a:solidFill>
              </a:rPr>
              <a:t> venue(l.26), après </a:t>
            </a:r>
            <a:r>
              <a:rPr lang="en-US" sz="1800" dirty="0" err="1">
                <a:solidFill>
                  <a:srgbClr val="FF0000"/>
                </a:solidFill>
              </a:rPr>
              <a:t>huit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jours</a:t>
            </a:r>
            <a:r>
              <a:rPr lang="en-US" sz="1800" dirty="0">
                <a:solidFill>
                  <a:srgbClr val="FF0000"/>
                </a:solidFill>
              </a:rPr>
              <a:t>(l.27).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FF0000"/>
                </a:solidFill>
              </a:rPr>
              <a:t>b- </a:t>
            </a:r>
            <a:r>
              <a:rPr lang="en-US" sz="1800" dirty="0" err="1">
                <a:solidFill>
                  <a:srgbClr val="FF0000"/>
                </a:solidFill>
              </a:rPr>
              <a:t>Ces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indicateurs</a:t>
            </a:r>
            <a:r>
              <a:rPr lang="en-US" sz="1800" dirty="0">
                <a:solidFill>
                  <a:srgbClr val="FF0000"/>
                </a:solidFill>
              </a:rPr>
              <a:t> de temps </a:t>
            </a:r>
            <a:r>
              <a:rPr lang="en-US" sz="1800" dirty="0" err="1">
                <a:solidFill>
                  <a:srgbClr val="FF0000"/>
                </a:solidFill>
              </a:rPr>
              <a:t>précisent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d’abord</a:t>
            </a:r>
            <a:r>
              <a:rPr lang="en-US" sz="1800" dirty="0">
                <a:solidFill>
                  <a:srgbClr val="FF0000"/>
                </a:solidFill>
              </a:rPr>
              <a:t> la durée du </a:t>
            </a:r>
            <a:r>
              <a:rPr lang="en-US" sz="1800" dirty="0" err="1">
                <a:solidFill>
                  <a:srgbClr val="FF0000"/>
                </a:solidFill>
              </a:rPr>
              <a:t>récit:soirée</a:t>
            </a:r>
            <a:r>
              <a:rPr lang="en-US" sz="1800" dirty="0">
                <a:solidFill>
                  <a:srgbClr val="FF0000"/>
                </a:solidFill>
              </a:rPr>
              <a:t>----</a:t>
            </a:r>
            <a:r>
              <a:rPr lang="en-US" sz="1800" dirty="0" err="1">
                <a:solidFill>
                  <a:srgbClr val="FF0000"/>
                </a:solidFill>
              </a:rPr>
              <a:t>coucher</a:t>
            </a:r>
            <a:r>
              <a:rPr lang="en-US" sz="1800" dirty="0">
                <a:solidFill>
                  <a:srgbClr val="FF0000"/>
                </a:solidFill>
              </a:rPr>
              <a:t> du soleil---</a:t>
            </a:r>
            <a:r>
              <a:rPr lang="en-US" sz="1800" dirty="0" err="1">
                <a:solidFill>
                  <a:srgbClr val="FF0000"/>
                </a:solidFill>
              </a:rPr>
              <a:t>nuit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FF0000"/>
                </a:solidFill>
              </a:rPr>
              <a:t>Ensuite </a:t>
            </a:r>
            <a:r>
              <a:rPr lang="en-US" sz="1800" dirty="0" err="1">
                <a:solidFill>
                  <a:srgbClr val="FF0000"/>
                </a:solidFill>
              </a:rPr>
              <a:t>ils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marquent</a:t>
            </a:r>
            <a:r>
              <a:rPr lang="en-US" sz="1800" dirty="0">
                <a:solidFill>
                  <a:srgbClr val="FF0000"/>
                </a:solidFill>
              </a:rPr>
              <a:t> la progression du </a:t>
            </a:r>
            <a:r>
              <a:rPr lang="en-US" sz="1800" dirty="0" err="1">
                <a:solidFill>
                  <a:srgbClr val="FF0000"/>
                </a:solidFill>
              </a:rPr>
              <a:t>récit</a:t>
            </a:r>
            <a:r>
              <a:rPr lang="en-US" sz="1800" dirty="0">
                <a:solidFill>
                  <a:srgbClr val="FF0000"/>
                </a:solidFill>
              </a:rPr>
              <a:t> :</a:t>
            </a:r>
            <a:r>
              <a:rPr lang="en-US" sz="1800" dirty="0" err="1">
                <a:solidFill>
                  <a:srgbClr val="FF0000"/>
                </a:solidFill>
              </a:rPr>
              <a:t>puis</a:t>
            </a:r>
            <a:r>
              <a:rPr lang="en-US" sz="1800" dirty="0">
                <a:solidFill>
                  <a:srgbClr val="FF0000"/>
                </a:solidFill>
              </a:rPr>
              <a:t>----ensuite----après quoi----</a:t>
            </a:r>
            <a:r>
              <a:rPr lang="en-US" sz="1800" dirty="0" err="1">
                <a:solidFill>
                  <a:srgbClr val="FF0000"/>
                </a:solidFill>
              </a:rPr>
              <a:t>alors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30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Noce libanaise. (Livre p.50-51)                             Corrigé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Ghorayeb</dc:creator>
  <cp:lastModifiedBy>Ghorayeb</cp:lastModifiedBy>
  <cp:revision>6</cp:revision>
  <dcterms:created xsi:type="dcterms:W3CDTF">2022-01-27T09:06:18Z</dcterms:created>
  <dcterms:modified xsi:type="dcterms:W3CDTF">2022-01-27T17:25:57Z</dcterms:modified>
</cp:coreProperties>
</file>