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5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ya bou assaf" initials="mba" lastIdx="2" clrIdx="0">
    <p:extLst>
      <p:ext uri="{19B8F6BF-5375-455C-9EA6-DF929625EA0E}">
        <p15:presenceInfo xmlns:p15="http://schemas.microsoft.com/office/powerpoint/2012/main" userId="597624756a2275c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3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66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2769D-07FC-4FFF-83B6-D2B5CE4E2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EB2416-328E-4C57-9560-52A2D36CD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BC08A-21D2-4512-83BE-251B3EEA3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7C10-A895-4975-8749-2E012810D11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F11F8-F126-4066-95D7-8184B20D3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3EFC6-2CFE-47D5-90C2-0D487EF62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A87F-BF5C-4383-B487-8FD1C5636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24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E698-DFD7-4ECA-BA63-C25FCA814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B75235-C582-44B2-87AC-EBCBA633D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86CB5-9E46-4179-8669-4E97262A7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7C10-A895-4975-8749-2E012810D11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8EFD8-C672-444C-B3F7-1F33E6596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BC05E-B358-4097-AF72-7AC0B38E1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A87F-BF5C-4383-B487-8FD1C5636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31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097E52-F3D1-43C7-80BC-B1AC911427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4D5C4-147A-415A-8325-69C907ADF2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0267C-BA54-4192-A840-DFA1A6CEE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7C10-A895-4975-8749-2E012810D11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10491-4F25-4D4B-8FE1-126311257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50D5C-7470-4D26-B69D-9762CA53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A87F-BF5C-4383-B487-8FD1C5636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29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57E5C-C0B4-438C-A26D-1F86ADF21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AE3BE-5F97-4062-BAF1-791F994B2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B0D99-F7D3-4CDB-8C12-6712A2799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7C10-A895-4975-8749-2E012810D11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7864B-C81F-4418-826D-386D75696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26805-D507-4703-8C73-19730DF1A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A87F-BF5C-4383-B487-8FD1C5636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2F5C4-4287-423D-B010-8432BABE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D4412-3281-4A28-B251-089ACF863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99D70-EB54-455A-89C6-4718A4B2E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7C10-A895-4975-8749-2E012810D11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1AD22-0BDE-49F8-A67C-4086FDD9F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D847A-B57C-4B02-ACA3-47CB966CA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A87F-BF5C-4383-B487-8FD1C5636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97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711B2-DE02-4717-97A3-0F90B61E0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1DCC6-DA9E-4449-B764-3A110BF556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201F01-4C81-4F45-8AAF-D25FBD1B1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B8EE7-A1C5-4197-A036-843A46C86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7C10-A895-4975-8749-2E012810D11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F36551-B46E-46CE-858F-67D25B513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FE63C-0782-4689-8138-C8514FEFE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A87F-BF5C-4383-B487-8FD1C5636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92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7A52B-515C-49A8-90D6-6F7DAEFAB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9D1AF-1265-4647-B619-02244419C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DE4E3-33D7-4078-A902-45475AE4A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67C91B-7191-48DF-86E9-16C8B327D2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A57F89-F2D7-427A-8D63-1C94B2A703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1760B1-6254-45DE-9B2A-70F94FEE0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7C10-A895-4975-8749-2E012810D11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76AB6A-C2DE-46A5-9512-579DC205A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54AEB3-0278-48DE-9D68-84DC52338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A87F-BF5C-4383-B487-8FD1C5636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3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82502-D59E-45EE-9B0B-D6BD9C647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CC8555-6AB3-4B3A-AC19-A3CF6F852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7C10-A895-4975-8749-2E012810D11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946867-ECBA-48EC-8C3C-BFD8AEC4E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B58DE6-DCE4-45BE-93AE-E2AEDEB64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A87F-BF5C-4383-B487-8FD1C5636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1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55E279-328A-4E66-B719-10D88A8FA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7C10-A895-4975-8749-2E012810D11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F411E9-5727-456F-B2DB-3CB1E827D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95149-3CF6-4CB2-AF78-1A50DEC5E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A87F-BF5C-4383-B487-8FD1C5636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7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4031D-5241-444B-9F2B-BF672A224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BB923-0B19-4663-85F3-15610877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FD2D8-1F31-47D2-9D87-A3EDA0B15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1A9D51-4A85-4C14-9594-ABBBA5401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7C10-A895-4975-8749-2E012810D11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CBF92-A027-43D6-821F-581F2AB6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B0CBD-EB2E-4F96-801E-D3EC37210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A87F-BF5C-4383-B487-8FD1C5636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86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BF08A-1D83-4251-95E7-DFA6F7B6E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D43AC2-AE02-4C86-8583-1D9516B1B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DD369-6A4F-407B-8CD8-79EAE98FC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396601-E37A-44FB-84FC-5733D1C42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7C10-A895-4975-8749-2E012810D11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21756-9185-4068-BA7B-37837B711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669C-5C59-4B62-9DDB-27A9FD835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A87F-BF5C-4383-B487-8FD1C5636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4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CDAA88-83F2-41FC-A669-2C5CB61C0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7CFC6-ED00-4964-8DAA-144571A4F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93676-5D35-4BBC-B560-96A6BFDCD7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17C10-A895-4975-8749-2E012810D11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39BEC-C0DA-4B95-B96D-851E93F30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2B574-4361-4DD9-B821-DA10AD5BA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5A87F-BF5C-4383-B487-8FD1C5636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8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package" Target="../embeddings/Microsoft_PowerPoint_Presentation.pptx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B4F54-7CA6-4CF1-BA49-5A30BDCA7D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6479FD-B12B-4875-AA2A-F22A2170B9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238875D7-210E-4F35-95D1-771E65EA09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059592"/>
              </p:ext>
            </p:extLst>
          </p:nvPr>
        </p:nvGraphicFramePr>
        <p:xfrm>
          <a:off x="0" y="0"/>
          <a:ext cx="12191999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resentation" r:id="rId5" imgW="4572042" imgH="3429229" progId="PowerPoint.Show.12">
                  <p:embed/>
                </p:oleObj>
              </mc:Choice>
              <mc:Fallback>
                <p:oleObj name="Presentation" r:id="rId5" imgW="4572042" imgH="3429229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1999" cy="685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7219A7D-4C51-427D-91BD-E8DC969F2777}"/>
              </a:ext>
            </a:extLst>
          </p:cNvPr>
          <p:cNvSpPr txBox="1"/>
          <p:nvPr/>
        </p:nvSpPr>
        <p:spPr>
          <a:xfrm>
            <a:off x="543339" y="675861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400" dirty="0"/>
              <a:t>تربية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3B426C-AE38-4C85-9D2C-B63C435A9E36}"/>
              </a:ext>
            </a:extLst>
          </p:cNvPr>
          <p:cNvSpPr txBox="1"/>
          <p:nvPr/>
        </p:nvSpPr>
        <p:spPr>
          <a:xfrm>
            <a:off x="649357" y="887896"/>
            <a:ext cx="2305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800" dirty="0"/>
              <a:t>الأساسي السادس 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B88C1A-E313-4F32-84E7-42B0381AC63E}"/>
              </a:ext>
            </a:extLst>
          </p:cNvPr>
          <p:cNvSpPr txBox="1"/>
          <p:nvPr/>
        </p:nvSpPr>
        <p:spPr>
          <a:xfrm>
            <a:off x="2319131" y="3880069"/>
            <a:ext cx="5830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3200" dirty="0"/>
              <a:t>الثالث: الدستور اللبناني ص 35-36</a:t>
            </a:r>
            <a:endParaRPr lang="en-US" sz="32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ACBAC57-21D3-431C-9037-7A012011CD6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8383" y="2900363"/>
            <a:ext cx="609600" cy="6096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36125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E35D3-1B90-483C-8CC9-416018B09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2800" dirty="0"/>
              <a:t>أهداف الدرس: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5A5AE-B2C7-41BF-9197-BF185DE51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ar-EG" dirty="0"/>
          </a:p>
          <a:p>
            <a:pPr algn="r"/>
            <a:r>
              <a:rPr lang="ar-EG" dirty="0"/>
              <a:t>-يدرك المتعلم أنّ الدستور هو القانون الأساسي في كلّ دولة .</a:t>
            </a:r>
          </a:p>
          <a:p>
            <a:pPr algn="r"/>
            <a:endParaRPr lang="ar-EG" dirty="0"/>
          </a:p>
          <a:p>
            <a:pPr algn="r"/>
            <a:r>
              <a:rPr lang="ar-EG" dirty="0"/>
              <a:t>يتعرّف الى نشأة الدستور اللبناني و الى مبادئه الأساسيّة.</a:t>
            </a:r>
          </a:p>
          <a:p>
            <a:pPr algn="r"/>
            <a:endParaRPr lang="ar-EG" dirty="0"/>
          </a:p>
          <a:p>
            <a:pPr algn="r"/>
            <a:r>
              <a:rPr lang="ar-EG" dirty="0"/>
              <a:t>يدرك المتعلم دور الدستور في الحفاظ على الديمقراطيّة و تطبيقها في المؤسسات.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0E427D0-9F3A-42BF-8116-4B76017668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3502" y="1387544"/>
            <a:ext cx="606287" cy="606287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49337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48F86-C1BA-4FE6-B0E9-59F037166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2800" dirty="0"/>
              <a:t>ما هو الدستور  اللبناني؟</a:t>
            </a:r>
            <a:endParaRPr lang="en-US" sz="2800" dirty="0"/>
          </a:p>
        </p:txBody>
      </p:sp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304D4DC4-33B9-4F1A-802C-4E632D1698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9"/>
            <a:ext cx="12192000" cy="5167312"/>
          </a:xfr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3F6FEF-3871-4E99-A948-F3643F804F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69287" y="776289"/>
            <a:ext cx="609600" cy="6096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288927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F101E-B4B0-478F-BD61-3E09229A1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3F0A2-BDB7-446D-817B-826629C1E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654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40237-EDBE-49E8-8213-C948BAF6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EG" sz="2800" dirty="0">
                <a:solidFill>
                  <a:srgbClr val="FF0000"/>
                </a:solidFill>
              </a:rPr>
              <a:t>الدستور هو القانون الاسمى في الدولة. اقرّ </a:t>
            </a:r>
            <a:r>
              <a:rPr lang="ar-LB" sz="2800" dirty="0">
                <a:solidFill>
                  <a:srgbClr val="FF0000"/>
                </a:solidFill>
              </a:rPr>
              <a:t>الدستور اللبناني </a:t>
            </a:r>
            <a:r>
              <a:rPr lang="ar-EG" sz="2800" dirty="0">
                <a:solidFill>
                  <a:srgbClr val="FF0000"/>
                </a:solidFill>
              </a:rPr>
              <a:t>في 26 أيار 1926 و هو يتضمن المبادىء الاساسيّة لتنظيم الدولة و تنظيم السلطات فيها.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1F5F392-C5B1-495B-8DEF-48C11C629C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12192000" cy="5319711"/>
          </a:xfrm>
        </p:spPr>
      </p:pic>
    </p:spTree>
    <p:extLst>
      <p:ext uri="{BB962C8B-B14F-4D97-AF65-F5344CB8AC3E}">
        <p14:creationId xmlns:p14="http://schemas.microsoft.com/office/powerpoint/2010/main" val="2758638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CDFE1-03CD-4328-9569-823BFDEA9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79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ar-EG" sz="2800" dirty="0"/>
              <a:t>يضمن الدستور ايضا" حقوق المواطنين و معتقداتهم و حرياتهم ومثلا": حرية الرأي ,حرية المعتقد  و حريّة تأسيس الجمعيات...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92DAB7-E549-491D-AC7A-B4D3B6AE2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2143"/>
            <a:ext cx="12192000" cy="5305858"/>
          </a:xfrm>
        </p:spPr>
      </p:pic>
      <p:pic>
        <p:nvPicPr>
          <p:cNvPr id="6" name="4Recorded Sound">
            <a:hlinkClick r:id="" action="ppaction://media"/>
            <a:extLst>
              <a:ext uri="{FF2B5EF4-FFF2-40B4-BE49-F238E27FC236}">
                <a16:creationId xmlns:a16="http://schemas.microsoft.com/office/drawing/2014/main" id="{F682A812-2B37-48E9-995E-B771B80C14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4156" y="942543"/>
            <a:ext cx="609600" cy="6096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300236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151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096DE-EF7B-4A02-9A0A-4088AB0C7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983"/>
            <a:ext cx="10515600" cy="1731818"/>
          </a:xfrm>
        </p:spPr>
        <p:txBody>
          <a:bodyPr>
            <a:normAutofit/>
          </a:bodyPr>
          <a:lstStyle/>
          <a:p>
            <a:pPr algn="r"/>
            <a:r>
              <a:rPr lang="ar-EG" sz="2400" dirty="0"/>
              <a:t>منذ ولادته مرّ </a:t>
            </a:r>
            <a:r>
              <a:rPr lang="ar-EG" sz="2400" dirty="0">
                <a:solidFill>
                  <a:srgbClr val="FF0000"/>
                </a:solidFill>
              </a:rPr>
              <a:t>الدستور</a:t>
            </a:r>
            <a:r>
              <a:rPr lang="ar-EG" sz="2400" dirty="0"/>
              <a:t> بتعديلات كثيرة , و لكن المبادىء التي تضمن</a:t>
            </a:r>
            <a:r>
              <a:rPr lang="ar-EG" sz="2400" dirty="0">
                <a:solidFill>
                  <a:srgbClr val="FF0000"/>
                </a:solidFill>
              </a:rPr>
              <a:t> حقوق </a:t>
            </a:r>
            <a:r>
              <a:rPr lang="ar-EG" sz="2400" dirty="0"/>
              <a:t>المواطنين و </a:t>
            </a:r>
            <a:r>
              <a:rPr lang="ar-EG" sz="2400" dirty="0">
                <a:solidFill>
                  <a:srgbClr val="FF0000"/>
                </a:solidFill>
              </a:rPr>
              <a:t>حرياتهم </a:t>
            </a:r>
            <a:r>
              <a:rPr lang="ar-EG" sz="2400" dirty="0"/>
              <a:t>و </a:t>
            </a:r>
            <a:r>
              <a:rPr lang="ar-EG" sz="2400" dirty="0">
                <a:solidFill>
                  <a:srgbClr val="FF0000"/>
                </a:solidFill>
              </a:rPr>
              <a:t>معتقداتهم</a:t>
            </a:r>
            <a:r>
              <a:rPr lang="ar-EG" sz="2400" dirty="0"/>
              <a:t>  و </a:t>
            </a:r>
            <a:r>
              <a:rPr lang="ar-EG" sz="2400" dirty="0">
                <a:solidFill>
                  <a:srgbClr val="FF0000"/>
                </a:solidFill>
              </a:rPr>
              <a:t>حرمة منزلهم </a:t>
            </a:r>
            <a:r>
              <a:rPr lang="ar-EG" sz="2400" dirty="0"/>
              <a:t>لم يُجر ايّ تعديل لها و ذلك </a:t>
            </a:r>
            <a:r>
              <a:rPr lang="ar-EG" sz="2400" dirty="0">
                <a:solidFill>
                  <a:srgbClr val="FF0000"/>
                </a:solidFill>
              </a:rPr>
              <a:t>تاكيدا"على ضمانة  الدستور </a:t>
            </a:r>
            <a:r>
              <a:rPr lang="ar-EG" sz="2400" dirty="0"/>
              <a:t>حقوق اللبنانيين و واجباتهم  و حمايتهم من أي قانون قد يُسيء اليهم .</a:t>
            </a:r>
            <a:endParaRPr lang="en-US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C0EDBB-658D-447F-9EC0-12A1EFD2E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5160"/>
            <a:ext cx="12192000" cy="5402840"/>
          </a:xfr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BB60666-77C5-44A9-9BAE-0E0E166892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2819400"/>
            <a:ext cx="609600" cy="6096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126947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575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A9E34-9846-4A82-BCFB-B89486984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EG" sz="2800" dirty="0"/>
              <a:t>يُعتبر الدستور حاميا" للديمقراطيّة و هو القانون الأسمى الذي يحمي الحريات العامة و الخاصة و حقوق المواطنين و هو الذي يوزّع الصلاحيّات على الهيئات التي تناط بها السلطات العامّة.لذا كلّ قانون يخالف أحكام الدستور مُعرّض للابطال. 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CBD805-EA06-4EA7-9760-91870E15AB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12191999" cy="5167312"/>
          </a:xfr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2A44435-A19B-439F-A57B-80E47D2725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67345" y="1877291"/>
            <a:ext cx="609600" cy="6096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105163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181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41A46-BABE-4565-B98E-773AD9D72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3600" dirty="0"/>
              <a:t>خلاصة للحفظ</a:t>
            </a:r>
            <a:endParaRPr lang="en-US" sz="3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385430D-4085-45E1-A474-890453FD0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51722"/>
            <a:ext cx="11069781" cy="4825241"/>
          </a:xfrm>
        </p:spPr>
        <p:txBody>
          <a:bodyPr>
            <a:normAutofit/>
          </a:bodyPr>
          <a:lstStyle/>
          <a:p>
            <a:pPr algn="r"/>
            <a:r>
              <a:rPr lang="ar-LB" sz="2800" dirty="0">
                <a:solidFill>
                  <a:srgbClr val="FF0000"/>
                </a:solidFill>
              </a:rPr>
              <a:t>- </a:t>
            </a:r>
            <a:r>
              <a:rPr lang="ar-EG" sz="2800" dirty="0">
                <a:solidFill>
                  <a:srgbClr val="FF0000"/>
                </a:solidFill>
              </a:rPr>
              <a:t>الدستور هو القانون الاسمى في الدولة. اقرّ </a:t>
            </a:r>
            <a:r>
              <a:rPr lang="ar-LB" sz="2800" dirty="0">
                <a:solidFill>
                  <a:srgbClr val="FF0000"/>
                </a:solidFill>
              </a:rPr>
              <a:t>الدستور اللبنانيّ </a:t>
            </a:r>
            <a:r>
              <a:rPr lang="ar-EG" sz="2800" dirty="0">
                <a:solidFill>
                  <a:srgbClr val="FF0000"/>
                </a:solidFill>
              </a:rPr>
              <a:t>في 26 أيار 1926 و هو يتضمن المبادىء الاساسيّة لتنظيم الدولة و تنظيم السلطات فيها.</a:t>
            </a:r>
            <a:endParaRPr lang="ar-LB" sz="2800" dirty="0">
              <a:solidFill>
                <a:srgbClr val="FF0000"/>
              </a:solidFill>
            </a:endParaRPr>
          </a:p>
          <a:p>
            <a:pPr algn="r"/>
            <a:r>
              <a:rPr lang="ar-LB" sz="2800" dirty="0"/>
              <a:t>- </a:t>
            </a:r>
            <a:r>
              <a:rPr lang="ar-EG" sz="2800" dirty="0"/>
              <a:t>يضمن الدستور ايضا" حقوق المواطنين و  معتقداتهم و حرياتهم ومثلا": حرية الرأي ,حرية المعتقد  و حريّة تأسيس الجمعيات...</a:t>
            </a:r>
            <a:endParaRPr lang="ar-LB" sz="2800" dirty="0"/>
          </a:p>
          <a:p>
            <a:pPr algn="r"/>
            <a:r>
              <a:rPr lang="ar-LB" sz="2800" dirty="0"/>
              <a:t>- </a:t>
            </a:r>
            <a:r>
              <a:rPr lang="ar-EG" sz="2800" dirty="0"/>
              <a:t>منذ ولادته مرّ </a:t>
            </a:r>
            <a:r>
              <a:rPr lang="ar-EG" sz="2800" dirty="0">
                <a:solidFill>
                  <a:srgbClr val="FF0000"/>
                </a:solidFill>
              </a:rPr>
              <a:t>الدستور</a:t>
            </a:r>
            <a:r>
              <a:rPr lang="ar-EG" sz="2800" dirty="0"/>
              <a:t> بتعديلات كثيرة , و لكن المبادىء التي تضمن</a:t>
            </a:r>
            <a:r>
              <a:rPr lang="ar-EG" sz="2800" dirty="0">
                <a:solidFill>
                  <a:srgbClr val="FF0000"/>
                </a:solidFill>
              </a:rPr>
              <a:t> حقوق </a:t>
            </a:r>
            <a:r>
              <a:rPr lang="ar-EG" sz="2800" dirty="0"/>
              <a:t>المواطنين و</a:t>
            </a:r>
            <a:r>
              <a:rPr lang="ar-EG" sz="2800" dirty="0">
                <a:solidFill>
                  <a:srgbClr val="FF0000"/>
                </a:solidFill>
              </a:rPr>
              <a:t>حرياتهم </a:t>
            </a:r>
            <a:r>
              <a:rPr lang="ar-EG" sz="2800" dirty="0"/>
              <a:t>و </a:t>
            </a:r>
            <a:r>
              <a:rPr lang="ar-EG" sz="2800" dirty="0">
                <a:solidFill>
                  <a:srgbClr val="FF0000"/>
                </a:solidFill>
              </a:rPr>
              <a:t>معتقداتهم</a:t>
            </a:r>
            <a:r>
              <a:rPr lang="ar-EG" sz="2800" dirty="0"/>
              <a:t> </a:t>
            </a:r>
            <a:r>
              <a:rPr lang="ar-EG" sz="2800" dirty="0">
                <a:solidFill>
                  <a:srgbClr val="FF0000"/>
                </a:solidFill>
              </a:rPr>
              <a:t>حرمة منزلهم </a:t>
            </a:r>
            <a:r>
              <a:rPr lang="ar-EG" sz="2800" dirty="0"/>
              <a:t>لم يُجر ايّ تعديل لها </a:t>
            </a:r>
            <a:endParaRPr lang="ar-LB" sz="2800" dirty="0"/>
          </a:p>
          <a:p>
            <a:pPr algn="r"/>
            <a:r>
              <a:rPr lang="ar-LB" sz="2800" dirty="0"/>
              <a:t>- </a:t>
            </a:r>
            <a:r>
              <a:rPr lang="ar-EG" sz="2800" dirty="0"/>
              <a:t>يُعتبر </a:t>
            </a:r>
            <a:r>
              <a:rPr lang="ar-EG" dirty="0"/>
              <a:t>الدستور</a:t>
            </a:r>
            <a:r>
              <a:rPr lang="ar-LB" dirty="0"/>
              <a:t> </a:t>
            </a:r>
            <a:r>
              <a:rPr lang="ar-EG" sz="2800" dirty="0"/>
              <a:t>حاميا" للديمقراطيّة </a:t>
            </a:r>
            <a:r>
              <a:rPr lang="ar-LB"/>
              <a:t>فه</a:t>
            </a:r>
            <a:r>
              <a:rPr lang="ar-EG" sz="2800"/>
              <a:t>و </a:t>
            </a:r>
            <a:r>
              <a:rPr lang="ar-EG" sz="2800" dirty="0"/>
              <a:t>القانون الأسمى </a:t>
            </a:r>
            <a:r>
              <a:rPr lang="ar-EG" dirty="0"/>
              <a:t>الذي يحمي</a:t>
            </a:r>
            <a:r>
              <a:rPr lang="ar-LB" dirty="0"/>
              <a:t> </a:t>
            </a:r>
            <a:r>
              <a:rPr lang="ar-EG" sz="2800" dirty="0"/>
              <a:t>الحريات العامة و الخاصة و حقوق المواطنين </a:t>
            </a:r>
            <a:r>
              <a:rPr lang="ar-LB" sz="2800" dirty="0"/>
              <a:t>.</a:t>
            </a:r>
            <a:endParaRPr lang="en-US" dirty="0"/>
          </a:p>
          <a:p>
            <a:pPr algn="r"/>
            <a:endParaRPr lang="en-US" sz="2800" dirty="0"/>
          </a:p>
          <a:p>
            <a:pPr algn="r"/>
            <a:endParaRPr lang="en-US" sz="2800" dirty="0"/>
          </a:p>
          <a:p>
            <a:pPr algn="r"/>
            <a:endParaRPr lang="en-US" dirty="0"/>
          </a:p>
        </p:txBody>
      </p:sp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36A6013-D918-4D45-B50A-4A99F6639B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2542309"/>
            <a:ext cx="609600" cy="609600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25224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29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283</Words>
  <Application>Microsoft Office PowerPoint</Application>
  <PresentationFormat>Widescreen</PresentationFormat>
  <Paragraphs>21</Paragraphs>
  <Slides>9</Slides>
  <Notes>0</Notes>
  <HiddenSlides>0</HiddenSlides>
  <MMClips>7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Presentation</vt:lpstr>
      <vt:lpstr>PowerPoint Presentation</vt:lpstr>
      <vt:lpstr>أهداف الدرس:</vt:lpstr>
      <vt:lpstr>ما هو الدستور  اللبناني؟</vt:lpstr>
      <vt:lpstr>PowerPoint Presentation</vt:lpstr>
      <vt:lpstr>الدستور هو القانون الاسمى في الدولة. اقرّ الدستور اللبناني في 26 أيار 1926 و هو يتضمن المبادىء الاساسيّة لتنظيم الدولة و تنظيم السلطات فيها.</vt:lpstr>
      <vt:lpstr>يضمن الدستور ايضا" حقوق المواطنين و معتقداتهم و حرياتهم ومثلا": حرية الرأي ,حرية المعتقد  و حريّة تأسيس الجمعيات...</vt:lpstr>
      <vt:lpstr>منذ ولادته مرّ الدستور بتعديلات كثيرة , و لكن المبادىء التي تضمن حقوق المواطنين و حرياتهم و معتقداتهم  و حرمة منزلهم لم يُجر ايّ تعديل لها و ذلك تاكيدا"على ضمانة  الدستور حقوق اللبنانيين و واجباتهم  و حمايتهم من أي قانون قد يُسيء اليهم .</vt:lpstr>
      <vt:lpstr>يُعتبر الدستور حاميا" للديمقراطيّة و هو القانون الأسمى الذي يحمي الحريات العامة و الخاصة و حقوق المواطنين و هو الذي يوزّع الصلاحيّات على الهيئات التي تناط بها السلطات العامّة.لذا كلّ قانون يخالف أحكام الدستور مُعرّض للابطال. </vt:lpstr>
      <vt:lpstr>خلاصة للحفظ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 bou assaf</dc:creator>
  <cp:lastModifiedBy>Maya</cp:lastModifiedBy>
  <cp:revision>13</cp:revision>
  <dcterms:created xsi:type="dcterms:W3CDTF">2021-09-17T04:40:04Z</dcterms:created>
  <dcterms:modified xsi:type="dcterms:W3CDTF">2025-05-08T08:34:12Z</dcterms:modified>
</cp:coreProperties>
</file>