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2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00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92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0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FEF2-4515-4CE0-9410-1DB94750CFD9}" type="datetimeFigureOut">
              <a:rPr lang="en-US" smtClean="0"/>
              <a:t>10-Mar-2025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9D594-B221-43A6-A3AF-6F0D92E2C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vatización como medida de resguardo para los recurso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0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499" y="-9341"/>
            <a:ext cx="6349501" cy="3014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14786" y="1726427"/>
            <a:ext cx="4159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مدرسة راهبات القلبين الأقدسين الثانوية</a:t>
            </a:r>
            <a:endParaRPr lang="en-US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بكفيا						</a:t>
            </a:r>
            <a:r>
              <a:rPr lang="ar-LB" sz="2000" b="1" dirty="0">
                <a:solidFill>
                  <a:srgbClr val="FF0000"/>
                </a:solidFill>
              </a:rPr>
              <a:t>		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3696"/>
            <a:ext cx="43751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السنة </a:t>
            </a:r>
            <a:r>
              <a:rPr lang="ar-LB" sz="2400" b="1" dirty="0" smtClean="0">
                <a:solidFill>
                  <a:srgbClr val="FF0000"/>
                </a:solidFill>
              </a:rPr>
              <a:t>الدراسية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ar-LB" sz="2400" b="1" dirty="0" smtClean="0">
                <a:solidFill>
                  <a:srgbClr val="FF0000"/>
                </a:solidFill>
              </a:rPr>
              <a:t> </a:t>
            </a:r>
            <a:r>
              <a:rPr lang="ar-LB" sz="2400" b="1" dirty="0" smtClean="0">
                <a:solidFill>
                  <a:srgbClr val="FF0000"/>
                </a:solidFill>
              </a:rPr>
              <a:t>٢٠٢٤ـ٢٠٢٥ </a:t>
            </a:r>
            <a:endParaRPr lang="ar-LB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المادة:</a:t>
            </a:r>
            <a:r>
              <a:rPr lang="ar-EG" sz="2400" b="1" dirty="0">
                <a:solidFill>
                  <a:srgbClr val="FF0000"/>
                </a:solidFill>
              </a:rPr>
              <a:t>تربية</a:t>
            </a:r>
            <a:endParaRPr lang="ar-LB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الصّف:</a:t>
            </a:r>
            <a:r>
              <a:rPr lang="ar-EG" sz="2400" b="1" dirty="0">
                <a:solidFill>
                  <a:srgbClr val="FF0000"/>
                </a:solidFill>
              </a:rPr>
              <a:t>الاساسي الثالث</a:t>
            </a:r>
            <a:endParaRPr lang="ar-LB" sz="2400" b="1" dirty="0">
              <a:solidFill>
                <a:srgbClr val="FF0000"/>
              </a:solidFill>
            </a:endParaRPr>
          </a:p>
          <a:p>
            <a:pPr algn="r" rtl="1"/>
            <a:r>
              <a:rPr lang="ar-LB" sz="2400" b="1" dirty="0">
                <a:solidFill>
                  <a:srgbClr val="FF0000"/>
                </a:solidFill>
              </a:rPr>
              <a:t>التاريخ:	</a:t>
            </a:r>
            <a:r>
              <a:rPr lang="ar-LB" sz="2400" b="1" smtClean="0">
                <a:solidFill>
                  <a:srgbClr val="FF0000"/>
                </a:solidFill>
              </a:rPr>
              <a:t>آذار </a:t>
            </a:r>
            <a:r>
              <a:rPr lang="ar-LB" sz="2400" b="1" smtClean="0">
                <a:solidFill>
                  <a:srgbClr val="FF0000"/>
                </a:solidFill>
              </a:rPr>
              <a:t>٢٠٢٥</a:t>
            </a:r>
            <a:r>
              <a:rPr lang="ar-EG" sz="2400" b="1" smtClean="0">
                <a:solidFill>
                  <a:srgbClr val="FF0000"/>
                </a:solidFill>
              </a:rPr>
              <a:t> </a:t>
            </a:r>
            <a:r>
              <a:rPr lang="ar-LB" sz="2800" b="1" dirty="0">
                <a:solidFill>
                  <a:srgbClr val="FF0000"/>
                </a:solidFill>
              </a:rPr>
              <a:t>	</a:t>
            </a:r>
            <a:r>
              <a:rPr lang="ar-LB" b="1" dirty="0">
                <a:solidFill>
                  <a:srgbClr val="FF0000"/>
                </a:solidFill>
              </a:rPr>
              <a:t>						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2590" y="4977819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المِحْوَرُالثّالث</a:t>
            </a:r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نَحْنُ وَالْبيئة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3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6" y="338765"/>
            <a:ext cx="11773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الدّرسُ الثّالث</a:t>
            </a:r>
            <a:r>
              <a:rPr lang="ar-EG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ar-LB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ar-LB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بيئَتُنا </a:t>
            </a:r>
            <a:r>
              <a:rPr lang="ar-LB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مَصْدَرُ عَيْشْنا                </a:t>
            </a:r>
            <a:r>
              <a:rPr lang="ar-LB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ص. </a:t>
            </a:r>
            <a:r>
              <a:rPr lang="ar-EG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٣٦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Download Environment Picture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90" y="914400"/>
            <a:ext cx="8660673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1634" y="121375"/>
            <a:ext cx="286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7200" b="1" dirty="0" smtClean="0">
                <a:solidFill>
                  <a:schemeClr val="accent6">
                    <a:lumMod val="75000"/>
                  </a:schemeClr>
                </a:solidFill>
              </a:rPr>
              <a:t>الأهداف </a:t>
            </a:r>
            <a:endParaRPr lang="en-US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59" y="902772"/>
            <a:ext cx="1605592" cy="1605592"/>
          </a:xfrm>
          <a:prstGeom prst="rect">
            <a:avLst/>
          </a:prstGeom>
        </p:spPr>
      </p:pic>
      <p:pic>
        <p:nvPicPr>
          <p:cNvPr id="4" name="Picture 3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04" y="2472218"/>
            <a:ext cx="1605592" cy="1605592"/>
          </a:xfrm>
          <a:prstGeom prst="rect">
            <a:avLst/>
          </a:prstGeom>
        </p:spPr>
      </p:pic>
      <p:pic>
        <p:nvPicPr>
          <p:cNvPr id="5" name="Picture 4" descr="Target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8" y="4319751"/>
            <a:ext cx="1605592" cy="1605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7989" y="1351625"/>
            <a:ext cx="739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أَتَعَرَّفُ إلى </a:t>
            </a:r>
            <a:r>
              <a:rPr lang="ar-LB" sz="4000" b="1" dirty="0" smtClean="0">
                <a:solidFill>
                  <a:srgbClr val="FF0000"/>
                </a:solidFill>
              </a:rPr>
              <a:t>الْبيئةِ الطَّبيعيَّةِ </a:t>
            </a:r>
            <a:r>
              <a:rPr lang="ar-LB" sz="4000" dirty="0" smtClean="0"/>
              <a:t>وإلى عناصرها.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345476" y="3104248"/>
            <a:ext cx="768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أَعْرِفُ أَنَّ الْبيئةَ الطَّبيعيَّةَ هي َمَجالُ أَعْمالِنا.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211743" y="4988519"/>
            <a:ext cx="739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/>
              <a:t>أَتَعَرَّفُ إلى </a:t>
            </a:r>
            <a:r>
              <a:rPr lang="ar-LB" sz="4000" b="1" dirty="0" smtClean="0">
                <a:solidFill>
                  <a:srgbClr val="FF0000"/>
                </a:solidFill>
              </a:rPr>
              <a:t>الْبيئةِ العُمْرانيَّةِ</a:t>
            </a:r>
            <a:r>
              <a:rPr lang="ar-LB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7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ver and Mountains with Forest and Trees image - Fre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914401" y="0"/>
            <a:ext cx="1106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>
                <a:solidFill>
                  <a:srgbClr val="FF0000"/>
                </a:solidFill>
              </a:rPr>
              <a:t>ا</a:t>
            </a:r>
            <a:r>
              <a:rPr lang="ar-LB" sz="4000" b="1" dirty="0" smtClean="0">
                <a:solidFill>
                  <a:srgbClr val="FF0000"/>
                </a:solidFill>
              </a:rPr>
              <a:t>لْبيئةُ الطَّبيعيَّةُ </a:t>
            </a:r>
            <a:r>
              <a:rPr lang="ar-LB" sz="4000" b="1" dirty="0" smtClean="0">
                <a:solidFill>
                  <a:schemeClr val="accent6">
                    <a:lumMod val="75000"/>
                  </a:schemeClr>
                </a:solidFill>
              </a:rPr>
              <a:t>هيَ ما يُحيطُ بنا مِن سهولٍ وَجِبالٍ وَأَنْهارٍ وِما فيها مِن كائناتٍ حَيَّة</a:t>
            </a:r>
            <a:r>
              <a:rPr lang="ar-LB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Fish Goldfish Orange · Free vector graphic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94" y="6399081"/>
            <a:ext cx="788126" cy="458919"/>
          </a:xfrm>
          <a:prstGeom prst="rect">
            <a:avLst/>
          </a:prstGeom>
        </p:spPr>
      </p:pic>
      <p:pic>
        <p:nvPicPr>
          <p:cNvPr id="6" name="Picture 5" descr="misc clipart and graphic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51" y="352697"/>
            <a:ext cx="1230086" cy="1230086"/>
          </a:xfrm>
          <a:prstGeom prst="rect">
            <a:avLst/>
          </a:prstGeom>
        </p:spPr>
      </p:pic>
      <p:pic>
        <p:nvPicPr>
          <p:cNvPr id="7" name="Picture 6" descr="Brown Bear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1" b="89985" l="255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03" y="4512327"/>
            <a:ext cx="1889760" cy="13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1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yrone Hayes: Always Learning, Whether from Einstein or Tupa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04"/>
            <a:ext cx="12192000" cy="6814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5238208" y="139859"/>
            <a:ext cx="768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>
                <a:solidFill>
                  <a:srgbClr val="FF0000"/>
                </a:solidFill>
              </a:rPr>
              <a:t>ا</a:t>
            </a:r>
            <a:r>
              <a:rPr lang="ar-LB" sz="4000" b="1" dirty="0" smtClean="0">
                <a:solidFill>
                  <a:srgbClr val="FF0000"/>
                </a:solidFill>
              </a:rPr>
              <a:t>لْبيئةُ الطَّبيعيَّةُ </a:t>
            </a:r>
            <a:r>
              <a:rPr lang="ar-LB" sz="4000" b="1" dirty="0" smtClean="0">
                <a:solidFill>
                  <a:schemeClr val="accent5">
                    <a:lumMod val="75000"/>
                  </a:schemeClr>
                </a:solidFill>
              </a:rPr>
              <a:t>مَجالُ أَعمالِنا الزّراعيَة</a:t>
            </a:r>
            <a:r>
              <a:rPr lang="ar-LB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erse workers of industrial factory using machin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326574" y="5077618"/>
            <a:ext cx="768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>
                <a:solidFill>
                  <a:srgbClr val="FF0000"/>
                </a:solidFill>
              </a:rPr>
              <a:t>ا</a:t>
            </a:r>
            <a:r>
              <a:rPr lang="ar-LB" sz="4000" b="1" dirty="0" smtClean="0">
                <a:solidFill>
                  <a:srgbClr val="FF0000"/>
                </a:solidFill>
              </a:rPr>
              <a:t>لْبيئةُ الطَّبيعيَّةُ </a:t>
            </a:r>
            <a:r>
              <a:rPr lang="ar-LB" sz="4000" b="1" dirty="0" smtClean="0">
                <a:solidFill>
                  <a:schemeClr val="bg1"/>
                </a:solidFill>
              </a:rPr>
              <a:t>مَجالُ أَعمالِنا الصّناعيَّة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5238208" y="139859"/>
            <a:ext cx="676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>
                <a:solidFill>
                  <a:srgbClr val="FF0000"/>
                </a:solidFill>
              </a:rPr>
              <a:t>ا</a:t>
            </a:r>
            <a:r>
              <a:rPr lang="ar-LB" sz="4000" b="1" dirty="0" smtClean="0">
                <a:solidFill>
                  <a:srgbClr val="FF0000"/>
                </a:solidFill>
              </a:rPr>
              <a:t>لْبيئةُ الطَّبيعيَّةُ </a:t>
            </a:r>
            <a:r>
              <a:rPr lang="ar-LB" sz="4000" b="1" dirty="0" smtClean="0">
                <a:solidFill>
                  <a:schemeClr val="accent5">
                    <a:lumMod val="75000"/>
                  </a:schemeClr>
                </a:solidFill>
              </a:rPr>
              <a:t>مَجالُ أَعمالِنا التّجاريّة</a:t>
            </a:r>
            <a:r>
              <a:rPr lang="ar-LB" sz="4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rypto-tra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5" y="704052"/>
            <a:ext cx="7680960" cy="581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Images : city, aerial photography, bird's eye view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05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914401" y="0"/>
            <a:ext cx="1106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>
                <a:solidFill>
                  <a:srgbClr val="FF0000"/>
                </a:solidFill>
              </a:rPr>
              <a:t>ا</a:t>
            </a:r>
            <a:r>
              <a:rPr lang="ar-LB" sz="4000" b="1" dirty="0" smtClean="0">
                <a:solidFill>
                  <a:srgbClr val="FF0000"/>
                </a:solidFill>
              </a:rPr>
              <a:t>لْبيئةُ الْعُمْرانيَّة </a:t>
            </a:r>
            <a:r>
              <a:rPr lang="ar-LB" sz="4000" b="1" dirty="0" smtClean="0">
                <a:solidFill>
                  <a:schemeClr val="accent6">
                    <a:lumMod val="75000"/>
                  </a:schemeClr>
                </a:solidFill>
              </a:rPr>
              <a:t>هيَ الْحَيُّ أَوِ القَرْيَةُ أَوِ الْمَدينةُ وما فيها من طُرُقٍ وبيوتٍ ومحالٍ وِأَماكِنَ </a:t>
            </a:r>
            <a:r>
              <a:rPr lang="ar-LB" sz="4000" b="1" smtClean="0">
                <a:solidFill>
                  <a:schemeClr val="accent6">
                    <a:lumMod val="75000"/>
                  </a:schemeClr>
                </a:solidFill>
              </a:rPr>
              <a:t>عامَّة</a:t>
            </a:r>
            <a:r>
              <a:rPr lang="ar-LB" sz="4000" smtClean="0">
                <a:solidFill>
                  <a:schemeClr val="accent6">
                    <a:lumMod val="75000"/>
                  </a:schemeClr>
                </a:solidFill>
              </a:rPr>
              <a:t>..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Download City Clipart HQ PNG Image | FreePNGIm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32" y="3143795"/>
            <a:ext cx="3544388" cy="22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protecting the environment | Royalty free psd mockup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96205" cy="6753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CE059-90BD-49E0-9A40-DA214991B9ED}"/>
              </a:ext>
            </a:extLst>
          </p:cNvPr>
          <p:cNvSpPr txBox="1"/>
          <p:nvPr/>
        </p:nvSpPr>
        <p:spPr>
          <a:xfrm>
            <a:off x="2338253" y="152922"/>
            <a:ext cx="676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4000" b="1" dirty="0" smtClean="0">
                <a:solidFill>
                  <a:schemeClr val="accent1">
                    <a:lumMod val="50000"/>
                  </a:schemeClr>
                </a:solidFill>
              </a:rPr>
              <a:t>نُحافِظُ على علاقتنا بالبيئةِ الْمُحيطَةِ بنا فَنَسْتَفيدُ منها ونؤثّرُ فيها</a:t>
            </a:r>
            <a:r>
              <a:rPr lang="ar-LB" sz="4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130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2022-03-21T18:41:05Z</dcterms:created>
  <dcterms:modified xsi:type="dcterms:W3CDTF">2025-03-10T17:22:39Z</dcterms:modified>
</cp:coreProperties>
</file>