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211B-E1E8-48F0-AF63-5150D44A6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1B44F-5288-4BEC-9B11-49B79B1E27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A973-BE8B-4DFA-855D-D6B68E5D7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7AF1C-7A28-488D-A008-3CD06C93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16E8D-B160-472B-A17A-9386A22CB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0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9B58D-87CF-4D79-81D6-E7801F10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6C8C6-08B8-4789-8509-20D23C9FE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D95ED-462B-4D0E-8EE3-F5670CF9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C554B-DD97-4BC4-B3AD-93F23C97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0F07E-4E49-4461-AA2D-233C0F5E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BA815-5984-4F8E-B9A1-AEFF21996B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CD8B9-44C8-4C19-9692-6D3C16308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4812B-1801-4F71-972E-B2240B95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0BBB9-6C96-4155-8814-C0B239C1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ADDBD-A895-4EE1-9609-1264CB43B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6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F1EC1-A13A-4309-A388-B6AFF2F02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C350E-687D-476B-A54E-5BDBAD824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B71B5-7FC7-490C-8FE8-8E29B9FA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872BA-7ED4-4749-B7F0-47998F39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3061B-B3C6-431D-8AC9-4AC8EDE27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5A7AF-B494-4E46-8268-FD6A49E73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E9883-EBB9-42D9-8D6F-D2CAFB7A7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BD80B-4D7A-4082-8EB2-C41068679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C9E09-66C8-4DA6-BF8D-29D8D2DF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81DBC-A400-47F1-9E46-8515C0D8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73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0F7F-B451-4FEC-A30D-B661EB2FB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81DFC-F66F-4B8E-A8BB-31702A4A1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E73D6-EEB9-4BC9-A6C3-9DC5CAF30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79292-9C8E-442D-BA4A-BB08A3A1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21678-B26E-4EAC-98C4-6F5B4083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9A8B5-0DBF-404A-98F7-53EC8775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1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1573B-C9FE-4839-9250-39577EBF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CF43E0-706E-46BA-B674-4038F1744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AD78CD-871A-44B5-9D43-FA0FF42882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DBB45F-D8FE-4B96-839A-D9ACC4C3B0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4EF52-68AE-4F3C-AB62-1BD4BA66E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7B2A0E-14BC-4E33-8BDD-76443314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F0D33-9177-41D9-8C21-E16CD5FA4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261631-7217-4BA8-BA62-9B47BDB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2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8429-71C7-409F-BA36-856D75C56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360CF-9D11-40B5-97B5-B4A9CB44B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FF8F1-5628-475D-BDB9-F89BEACE1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1990C-4D2F-4C50-AAD2-4B69563B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8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19265F-0D9A-4457-A593-2B8991EC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1FC69F-5AB7-44A7-BBFA-6CEDEC70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81E2E-FF04-4860-8CCC-442816B82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C345B-6189-41F5-AC70-7F692E134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7458-DFAA-4B17-A915-92764ED4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8918A-71B8-4792-ADD1-CCBF0667F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94A1B-F073-4A14-900C-9EC9430C1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0A192D-2EBA-439F-8933-519C4B283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F3033D-4422-4773-B2B5-4FFD360A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51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6F1C4-CB7E-476B-A45C-E0EB67E9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442CC7-F7A5-40E5-B933-1F3B4A70C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0ED88-B77B-4E61-B1B9-8295AB94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08D62-6D2D-47F2-B3EF-89BB748E4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5CB9ED-A867-4318-925F-3B61EDB12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FBC2A-E6A7-4396-867D-15FFF67D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7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8F105E-67A3-45E5-ABD9-D10DF1EB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F0D58-F89B-4E48-9080-09D65CBC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11B04-AED8-4567-A215-5DE0F01D0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7C43C-5435-41B2-8CAA-A6A682F2385D}" type="datetimeFigureOut">
              <a:rPr lang="en-US" smtClean="0"/>
              <a:t>26-Jan-2025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5216E-D918-404C-87DA-12ACCF07D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AFC03-DF60-42A0-980C-5CFFBC494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FD651-FB6B-4FDA-A73D-343039AE7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" y="-78115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4350" y="-78115"/>
            <a:ext cx="6503924" cy="30879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8184" y="1747986"/>
            <a:ext cx="631086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800" b="1" dirty="0">
                <a:solidFill>
                  <a:schemeClr val="bg1"/>
                </a:solidFill>
              </a:rPr>
              <a:t>مدرسة راهبات القلبين الأقدسين الثانوية</a:t>
            </a:r>
            <a:endParaRPr lang="en-US" sz="2800" b="1" dirty="0">
              <a:solidFill>
                <a:schemeClr val="bg1"/>
              </a:solidFill>
            </a:endParaRPr>
          </a:p>
          <a:p>
            <a:pPr algn="r" rtl="1"/>
            <a:r>
              <a:rPr lang="ar-LB" sz="2800" b="1" dirty="0">
                <a:solidFill>
                  <a:schemeClr val="bg1"/>
                </a:solidFill>
              </a:rPr>
              <a:t>بكفيا					</a:t>
            </a:r>
            <a:r>
              <a:rPr lang="ar-LB" sz="2000" b="1" dirty="0">
                <a:solidFill>
                  <a:schemeClr val="bg1"/>
                </a:solidFill>
              </a:rPr>
              <a:t>			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7760" y="162937"/>
            <a:ext cx="386462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2400" b="1" dirty="0">
                <a:solidFill>
                  <a:schemeClr val="bg1"/>
                </a:solidFill>
              </a:rPr>
              <a:t>السنة الدراسية </a:t>
            </a:r>
            <a:r>
              <a:rPr lang="ar-LB" sz="2400" b="1" dirty="0" smtClean="0">
                <a:solidFill>
                  <a:schemeClr val="bg1"/>
                </a:solidFill>
              </a:rPr>
              <a:t>٢٠٢٤ـ٢٠٢٥ </a:t>
            </a:r>
            <a:endParaRPr lang="ar-LB" sz="2400" b="1" dirty="0">
              <a:solidFill>
                <a:schemeClr val="bg1"/>
              </a:solidFill>
            </a:endParaRPr>
          </a:p>
          <a:p>
            <a:pPr algn="r" rtl="1"/>
            <a:r>
              <a:rPr lang="ar-LB" sz="2400" b="1" dirty="0">
                <a:solidFill>
                  <a:schemeClr val="bg1"/>
                </a:solidFill>
              </a:rPr>
              <a:t>المادة:</a:t>
            </a:r>
            <a:r>
              <a:rPr lang="ar-EG" sz="2400" b="1" dirty="0">
                <a:solidFill>
                  <a:schemeClr val="bg1"/>
                </a:solidFill>
              </a:rPr>
              <a:t>تربية</a:t>
            </a:r>
            <a:endParaRPr lang="ar-LB" sz="2400" b="1" dirty="0">
              <a:solidFill>
                <a:schemeClr val="bg1"/>
              </a:solidFill>
            </a:endParaRPr>
          </a:p>
          <a:p>
            <a:pPr algn="r" rtl="1"/>
            <a:r>
              <a:rPr lang="ar-LB" sz="2400" b="1" dirty="0">
                <a:solidFill>
                  <a:schemeClr val="bg1"/>
                </a:solidFill>
              </a:rPr>
              <a:t>الصّف:</a:t>
            </a:r>
            <a:r>
              <a:rPr lang="ar-EG" sz="2400" b="1" dirty="0">
                <a:solidFill>
                  <a:schemeClr val="bg1"/>
                </a:solidFill>
              </a:rPr>
              <a:t>الأساسي الثالث</a:t>
            </a:r>
            <a:endParaRPr lang="ar-LB" sz="2400" b="1" dirty="0">
              <a:solidFill>
                <a:schemeClr val="bg1"/>
              </a:solidFill>
            </a:endParaRPr>
          </a:p>
          <a:p>
            <a:pPr algn="r" rtl="1"/>
            <a:r>
              <a:rPr lang="ar-LB" sz="2400" b="1" dirty="0" err="1" smtClean="0">
                <a:solidFill>
                  <a:schemeClr val="bg1"/>
                </a:solidFill>
              </a:rPr>
              <a:t>التاريخ:كانون</a:t>
            </a:r>
            <a:r>
              <a:rPr lang="ar-EG" sz="2400" b="1" dirty="0" smtClean="0">
                <a:solidFill>
                  <a:schemeClr val="bg1"/>
                </a:solidFill>
              </a:rPr>
              <a:t> </a:t>
            </a:r>
            <a:r>
              <a:rPr lang="ar-LB" sz="2400" b="1" dirty="0" smtClean="0">
                <a:solidFill>
                  <a:schemeClr val="bg1"/>
                </a:solidFill>
              </a:rPr>
              <a:t>الثاني</a:t>
            </a:r>
            <a:r>
              <a:rPr lang="ar-LB" sz="2400" b="1" dirty="0">
                <a:solidFill>
                  <a:schemeClr val="bg1"/>
                </a:solidFill>
              </a:rPr>
              <a:t>					</a:t>
            </a:r>
            <a:r>
              <a:rPr lang="ar-LB" b="1" dirty="0">
                <a:solidFill>
                  <a:schemeClr val="bg1"/>
                </a:solidFill>
              </a:rPr>
              <a:t>			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5910" y="5821732"/>
            <a:ext cx="7570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المِحْوَرُ</a:t>
            </a:r>
            <a:r>
              <a:rPr lang="ar-E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ثّاني: </a:t>
            </a:r>
            <a:r>
              <a:rPr lang="ar-LB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ألْحَياةُ</a:t>
            </a:r>
            <a:r>
              <a:rPr lang="ar-LB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مَعَ الرّفاق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8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59"/>
    </mc:Choice>
    <mc:Fallback xmlns="">
      <p:transition spd="slow" advTm="161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269" y="352696"/>
            <a:ext cx="1125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dirty="0" smtClean="0">
                <a:solidFill>
                  <a:srgbClr val="FF0000"/>
                </a:solidFill>
              </a:rPr>
              <a:t>الدّرسُ الثّاني:      </a:t>
            </a:r>
            <a:r>
              <a:rPr lang="ar-LB" sz="4800" b="1" dirty="0" smtClean="0"/>
              <a:t>التّفاهُمُ مَعَ الرّفاق               </a:t>
            </a:r>
            <a:r>
              <a:rPr lang="ar-LB" sz="3200" dirty="0" smtClean="0"/>
              <a:t>ص. ٢٦</a:t>
            </a:r>
            <a:endParaRPr lang="en-US" sz="3200" dirty="0"/>
          </a:p>
        </p:txBody>
      </p:sp>
      <p:pic>
        <p:nvPicPr>
          <p:cNvPr id="3" name="Picture 2" descr="Study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1304603"/>
            <a:ext cx="10633166" cy="507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768BE1-6F05-4BA9-82E1-F020BC61F804}"/>
              </a:ext>
            </a:extLst>
          </p:cNvPr>
          <p:cNvSpPr txBox="1"/>
          <p:nvPr/>
        </p:nvSpPr>
        <p:spPr>
          <a:xfrm>
            <a:off x="1588842" y="3099303"/>
            <a:ext cx="6603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LB" sz="4800" b="1" dirty="0" smtClean="0"/>
              <a:t>نَسامِحُ</a:t>
            </a:r>
            <a:r>
              <a:rPr lang="ar-LB" sz="4400" dirty="0" smtClean="0"/>
              <a:t> رِفاقَنا وَنَتَجاوَزُ عَنْ هَفَواتِهِم</a:t>
            </a:r>
            <a:r>
              <a:rPr lang="ar-EG" sz="4400" dirty="0" smtClean="0"/>
              <a:t>.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254034" y="1586036"/>
            <a:ext cx="8459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/>
              <a:t>نَسْتَمِعُ</a:t>
            </a:r>
            <a:r>
              <a:rPr lang="ar-LB" sz="4400" dirty="0" smtClean="0"/>
              <a:t> إلى آراءِ رِفاقِنا وَنَتَفاهَمُ مَعَهُم</a:t>
            </a:r>
            <a:r>
              <a:rPr lang="ar-EG" sz="3600" dirty="0" smtClean="0"/>
              <a:t>.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2129246" y="4895150"/>
            <a:ext cx="73626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4800" b="1" dirty="0" smtClean="0"/>
              <a:t>نُحاوِرُ</a:t>
            </a:r>
            <a:r>
              <a:rPr lang="ar-LB" sz="4400" dirty="0" smtClean="0"/>
              <a:t> رِفاقَنا دونَ تعالٍ أَوْ تَكَبُّر</a:t>
            </a:r>
            <a:r>
              <a:rPr lang="ar-EG" sz="4400" dirty="0" smtClean="0"/>
              <a:t>.</a:t>
            </a:r>
            <a:r>
              <a:rPr lang="ar-EG" sz="4400" dirty="0"/>
              <a:t/>
            </a:r>
            <a:br>
              <a:rPr lang="ar-EG" sz="4400" dirty="0"/>
            </a:b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1634" y="121375"/>
            <a:ext cx="2865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7200" b="1" dirty="0" smtClean="0">
                <a:solidFill>
                  <a:schemeClr val="accent6"/>
                </a:solidFill>
              </a:rPr>
              <a:t>الأهداف </a:t>
            </a:r>
            <a:endParaRPr lang="en-US" sz="7200" b="1" dirty="0">
              <a:solidFill>
                <a:schemeClr val="accent6"/>
              </a:solidFill>
            </a:endParaRPr>
          </a:p>
        </p:txBody>
      </p:sp>
      <p:pic>
        <p:nvPicPr>
          <p:cNvPr id="2" name="Picture 1" descr="Target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759" y="902772"/>
            <a:ext cx="1605592" cy="1605592"/>
          </a:xfrm>
          <a:prstGeom prst="rect">
            <a:avLst/>
          </a:prstGeom>
        </p:spPr>
      </p:pic>
      <p:pic>
        <p:nvPicPr>
          <p:cNvPr id="15" name="Picture 14" descr="Target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6" y="2545732"/>
            <a:ext cx="1605592" cy="1605592"/>
          </a:xfrm>
          <a:prstGeom prst="rect">
            <a:avLst/>
          </a:prstGeom>
        </p:spPr>
      </p:pic>
      <p:pic>
        <p:nvPicPr>
          <p:cNvPr id="16" name="Picture 15" descr="Target 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33" y="4151324"/>
            <a:ext cx="1605592" cy="1605592"/>
          </a:xfrm>
          <a:prstGeom prst="rect">
            <a:avLst/>
          </a:prstGeom>
        </p:spPr>
      </p:pic>
      <p:pic>
        <p:nvPicPr>
          <p:cNvPr id="5" name="Picture 4" descr="WOMEN TAKING A STAND: Listen to Meeee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04" y="1098615"/>
            <a:ext cx="1666875" cy="16287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4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660"/>
    </mc:Choice>
    <mc:Fallback xmlns="">
      <p:transition spd="slow" advTm="426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91748" y="97226"/>
            <a:ext cx="2913017" cy="70788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4000" dirty="0" smtClean="0">
                <a:solidFill>
                  <a:schemeClr val="accent6"/>
                </a:solidFill>
              </a:rPr>
              <a:t>مُفْرَدات وَتَعابير</a:t>
            </a:r>
            <a:endParaRPr lang="en-US" sz="4000" dirty="0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581298" y="920185"/>
            <a:ext cx="102478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5400" dirty="0" smtClean="0"/>
              <a:t> </a:t>
            </a:r>
            <a:r>
              <a:rPr lang="ar-LB" sz="5400" b="1" dirty="0" smtClean="0">
                <a:solidFill>
                  <a:srgbClr val="FF0000"/>
                </a:solidFill>
              </a:rPr>
              <a:t>الحِوار: </a:t>
            </a:r>
            <a:r>
              <a:rPr lang="ar-LB" sz="5400" dirty="0" smtClean="0"/>
              <a:t>تَبادُلُ الْكَلامِ بَيْنَ شَخْصيْنِ أَوْ أَكْثَر </a:t>
            </a:r>
            <a:r>
              <a:rPr lang="ar-EG" sz="5400" dirty="0" smtClean="0"/>
              <a:t>.</a:t>
            </a:r>
            <a:r>
              <a:rPr lang="ar-EG" sz="5400" dirty="0"/>
              <a:t/>
            </a:r>
            <a:br>
              <a:rPr lang="ar-EG" sz="5400" dirty="0"/>
            </a:br>
            <a:endParaRPr lang="en-US" sz="5400" dirty="0"/>
          </a:p>
        </p:txBody>
      </p:sp>
      <p:pic>
        <p:nvPicPr>
          <p:cNvPr id="4" name="Picture 3" descr="IRIS | Page 6: Teach Cognitive Processing Strategi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977" y="2052002"/>
            <a:ext cx="9379131" cy="463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9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" y="359196"/>
            <a:ext cx="10776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>
                <a:solidFill>
                  <a:srgbClr val="FF0000"/>
                </a:solidFill>
              </a:rPr>
              <a:t>نَسْتَمِعُ</a:t>
            </a:r>
            <a:r>
              <a:rPr lang="ar-LB" sz="5400" dirty="0" smtClean="0"/>
              <a:t> لِبَعْضِنا و</a:t>
            </a:r>
            <a:r>
              <a:rPr lang="ar-LB" sz="5400" b="1" dirty="0" smtClean="0">
                <a:solidFill>
                  <a:srgbClr val="FF0000"/>
                </a:solidFill>
              </a:rPr>
              <a:t>لا يَفْرِضُ </a:t>
            </a:r>
            <a:r>
              <a:rPr lang="ar-LB" sz="5400" dirty="0" smtClean="0"/>
              <a:t>أَحَدُنا رَأْيُهُ على غَيْرِهِ</a:t>
            </a:r>
            <a:r>
              <a:rPr lang="ar-EG" sz="5400" dirty="0" smtClean="0"/>
              <a:t>.</a:t>
            </a:r>
            <a:endParaRPr lang="en-US" sz="5400" dirty="0"/>
          </a:p>
        </p:txBody>
      </p:sp>
      <p:pic>
        <p:nvPicPr>
          <p:cNvPr id="4" name="Picture 3" descr="Home - How to read an academic article - LibGuides at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4" y="2377441"/>
            <a:ext cx="5684793" cy="3698152"/>
          </a:xfrm>
          <a:prstGeom prst="rect">
            <a:avLst/>
          </a:prstGeom>
        </p:spPr>
      </p:pic>
      <p:pic>
        <p:nvPicPr>
          <p:cNvPr id="3" name="Picture 2" descr="무료 벡터 그래픽: 동료, 인수, 논쟁, 작업자, 사람들, 고 함, 직원, 매너 - Pixabay의 무료 ...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5" y="1632856"/>
            <a:ext cx="3998685" cy="4963885"/>
          </a:xfrm>
          <a:prstGeom prst="rect">
            <a:avLst/>
          </a:prstGeom>
        </p:spPr>
      </p:pic>
      <p:pic>
        <p:nvPicPr>
          <p:cNvPr id="5" name="Picture 4" descr="Check Mark Correct Symbol · Free vector graphic on Pixabay"/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57" y="359196"/>
            <a:ext cx="1012912" cy="9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12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ryone has a part to play in managing classroom bully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90" y="3276120"/>
            <a:ext cx="5469194" cy="3040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182880" y="174761"/>
            <a:ext cx="9905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>
                <a:solidFill>
                  <a:srgbClr val="FF0000"/>
                </a:solidFill>
              </a:rPr>
              <a:t>نُحْتَرِمُ</a:t>
            </a:r>
            <a:r>
              <a:rPr lang="ar-LB" sz="5400" dirty="0" smtClean="0"/>
              <a:t> رِفاقَنا و</a:t>
            </a:r>
            <a:r>
              <a:rPr lang="ar-LB" sz="5400" dirty="0" smtClean="0">
                <a:solidFill>
                  <a:srgbClr val="FF0000"/>
                </a:solidFill>
              </a:rPr>
              <a:t>لا </a:t>
            </a:r>
            <a:r>
              <a:rPr lang="ar-LB" sz="5400" b="1" dirty="0" smtClean="0">
                <a:solidFill>
                  <a:srgbClr val="FF0000"/>
                </a:solidFill>
              </a:rPr>
              <a:t>نَتَحَدَّث </a:t>
            </a:r>
            <a:r>
              <a:rPr lang="ar-LB" sz="5400" dirty="0" smtClean="0"/>
              <a:t>عَنْهُمْ بالسّوء</a:t>
            </a:r>
            <a:r>
              <a:rPr lang="ar-EG" sz="5400" dirty="0" smtClean="0"/>
              <a:t>.</a:t>
            </a:r>
            <a:r>
              <a:rPr lang="ar-EG" sz="5400" dirty="0"/>
              <a:t/>
            </a:r>
            <a:br>
              <a:rPr lang="ar-EG" sz="5400" dirty="0"/>
            </a:br>
            <a:endParaRPr lang="en-US" sz="5400" dirty="0"/>
          </a:p>
        </p:txBody>
      </p:sp>
      <p:pic>
        <p:nvPicPr>
          <p:cNvPr id="4" name="Picture 3" descr="Welcome to Genealogy By Ginger!: June 20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32" y="1215496"/>
            <a:ext cx="5232977" cy="3108310"/>
          </a:xfrm>
          <a:prstGeom prst="rect">
            <a:avLst/>
          </a:prstGeom>
        </p:spPr>
      </p:pic>
      <p:pic>
        <p:nvPicPr>
          <p:cNvPr id="5" name="Picture 4" descr="Check Mark Correct Symbol · Free vector graphic on Pixabay"/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2" y="231072"/>
            <a:ext cx="1012912" cy="9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ve a fight | Children Fighting | Curt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1295518"/>
            <a:ext cx="10502537" cy="51388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3E3037-79F8-4A78-A930-6A28E9768E1B}"/>
              </a:ext>
            </a:extLst>
          </p:cNvPr>
          <p:cNvSpPr txBox="1"/>
          <p:nvPr/>
        </p:nvSpPr>
        <p:spPr>
          <a:xfrm>
            <a:off x="3618411" y="110539"/>
            <a:ext cx="45892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smtClean="0">
                <a:solidFill>
                  <a:srgbClr val="FF0000"/>
                </a:solidFill>
              </a:rPr>
              <a:t>نَعْتَذِرُ </a:t>
            </a:r>
            <a:r>
              <a:rPr lang="ar-LB" sz="5400" dirty="0" smtClean="0"/>
              <a:t>حينَ نُخْطئ</a:t>
            </a:r>
            <a:r>
              <a:rPr lang="ar-EG" sz="5400" dirty="0" smtClean="0"/>
              <a:t>.</a:t>
            </a:r>
            <a:r>
              <a:rPr lang="ar-EG" sz="5400" dirty="0"/>
              <a:t/>
            </a:r>
            <a:br>
              <a:rPr lang="ar-EG" sz="5400" dirty="0"/>
            </a:b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544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0" y="143691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1580605" y="5581973"/>
            <a:ext cx="9274629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b="1" dirty="0" err="1" smtClean="0">
                <a:solidFill>
                  <a:srgbClr val="FF0000"/>
                </a:solidFill>
              </a:rPr>
              <a:t>أَلْحِوارُ</a:t>
            </a:r>
            <a:r>
              <a:rPr lang="ar-LB" sz="5400" b="1" dirty="0" smtClean="0">
                <a:solidFill>
                  <a:srgbClr val="FF0000"/>
                </a:solidFill>
              </a:rPr>
              <a:t> </a:t>
            </a:r>
            <a:r>
              <a:rPr lang="ar-LB" sz="5400" dirty="0" smtClean="0"/>
              <a:t>هُوَ أَساسُ كَلّ تَفاهُمٍ مَعَ رِفاقِنا</a:t>
            </a:r>
            <a:r>
              <a:rPr lang="ar-EG" sz="5400" dirty="0" smtClean="0"/>
              <a:t>.</a:t>
            </a:r>
            <a:endParaRPr lang="en-US" sz="5400" dirty="0"/>
          </a:p>
        </p:txBody>
      </p:sp>
      <p:pic>
        <p:nvPicPr>
          <p:cNvPr id="8" name="Picture 7" descr="IRIS | Assessm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2" y="1380531"/>
            <a:ext cx="7060474" cy="360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4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4548" y="126575"/>
            <a:ext cx="3148149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LB" sz="5400" b="1" dirty="0" smtClean="0"/>
              <a:t>قَوْلُنا وَالْعَمَل</a:t>
            </a:r>
            <a:endParaRPr lang="en-US" sz="5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BC8D79-9081-4DF7-A7B5-4C73738D21D1}"/>
              </a:ext>
            </a:extLst>
          </p:cNvPr>
          <p:cNvSpPr txBox="1"/>
          <p:nvPr/>
        </p:nvSpPr>
        <p:spPr>
          <a:xfrm>
            <a:off x="0" y="4628384"/>
            <a:ext cx="11991702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LB" sz="5400" dirty="0" smtClean="0"/>
              <a:t>لِكُلّ شّخْصٍ رَأْيُهُ، </a:t>
            </a:r>
            <a:r>
              <a:rPr lang="ar-LB" sz="5400" b="1" dirty="0" smtClean="0">
                <a:solidFill>
                  <a:srgbClr val="FF0000"/>
                </a:solidFill>
              </a:rPr>
              <a:t>نَتَفاهَمُ</a:t>
            </a:r>
            <a:r>
              <a:rPr lang="ar-LB" sz="5400" dirty="0" smtClean="0"/>
              <a:t> مَعَ بَعْضِنا لِتَكونَ علاقاتُنا مَبْنيَّةٌ على التَّسامُحِ وَقُبولِ الآخَر</a:t>
            </a:r>
            <a:r>
              <a:rPr lang="ar-EG" sz="5400" dirty="0" smtClean="0"/>
              <a:t>.</a:t>
            </a:r>
            <a:endParaRPr lang="en-US" sz="5400" dirty="0"/>
          </a:p>
        </p:txBody>
      </p:sp>
      <p:pic>
        <p:nvPicPr>
          <p:cNvPr id="4" name="Picture 3" descr="Cartoon Kids Clipart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7" y="1093147"/>
            <a:ext cx="6988628" cy="34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0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9.8|3.2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132</Words>
  <Application>Microsoft Office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maria.bou.assaf10@gmail.com</dc:creator>
  <cp:lastModifiedBy>Admin</cp:lastModifiedBy>
  <cp:revision>41</cp:revision>
  <dcterms:created xsi:type="dcterms:W3CDTF">2020-11-15T20:23:58Z</dcterms:created>
  <dcterms:modified xsi:type="dcterms:W3CDTF">2025-01-26T17:51:57Z</dcterms:modified>
</cp:coreProperties>
</file>