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9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DEA9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13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508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03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72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9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271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50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90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7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89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2D1F596-25EA-47ED-93D1-F351803F277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31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50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2D1F596-25EA-47ED-93D1-F351803F277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452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501" y="2894542"/>
            <a:ext cx="8791575" cy="27622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C23660A-6E25-F2FE-B742-3DBE42FA80EF}"/>
              </a:ext>
            </a:extLst>
          </p:cNvPr>
          <p:cNvSpPr txBox="1"/>
          <p:nvPr/>
        </p:nvSpPr>
        <p:spPr>
          <a:xfrm>
            <a:off x="446926" y="2065374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1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mérotomie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029743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424B5ED-3FDB-2241-A37B-E00C95829CD2}"/>
              </a:ext>
            </a:extLst>
          </p:cNvPr>
          <p:cNvSpPr txBox="1"/>
          <p:nvPr/>
        </p:nvSpPr>
        <p:spPr>
          <a:xfrm>
            <a:off x="883577" y="0"/>
            <a:ext cx="68117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rgbClr val="A50021"/>
                </a:solidFill>
              </a:rPr>
              <a:t>Analyse selon la démarche expérimentale de l’expérience de mérotomie. (page 71 – </a:t>
            </a:r>
            <a:r>
              <a:rPr lang="fr-FR" sz="2400" b="1" u="sng" dirty="0" err="1">
                <a:solidFill>
                  <a:srgbClr val="A50021"/>
                </a:solidFill>
              </a:rPr>
              <a:t>doc.c</a:t>
            </a:r>
            <a:r>
              <a:rPr lang="fr-FR" sz="2400" b="1" u="sng" dirty="0">
                <a:solidFill>
                  <a:srgbClr val="A50021"/>
                </a:solidFill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83896-317F-C06B-5214-D431CDA4BAD0}"/>
              </a:ext>
            </a:extLst>
          </p:cNvPr>
          <p:cNvSpPr txBox="1"/>
          <p:nvPr/>
        </p:nvSpPr>
        <p:spPr>
          <a:xfrm>
            <a:off x="410967" y="995653"/>
            <a:ext cx="83939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400" b="1" u="sng" dirty="0">
                <a:solidFill>
                  <a:srgbClr val="A50021"/>
                </a:solidFill>
              </a:rPr>
              <a:t>Objectif: </a:t>
            </a:r>
            <a:r>
              <a:rPr lang="fr-FR" sz="2400" dirty="0">
                <a:solidFill>
                  <a:srgbClr val="A50021"/>
                </a:solidFill>
              </a:rPr>
              <a:t>Déterminer le rôle du noyau dans la survie d’une cellule.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400" b="1" u="sng" dirty="0">
                <a:solidFill>
                  <a:srgbClr val="A50021"/>
                </a:solidFill>
              </a:rPr>
              <a:t>Hypothèse: </a:t>
            </a:r>
            <a:r>
              <a:rPr lang="fr-FR" sz="2400" dirty="0">
                <a:solidFill>
                  <a:srgbClr val="A50021"/>
                </a:solidFill>
              </a:rPr>
              <a:t>Peut- être la cellule ne peut pas vivre sans noyau.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400" b="1" u="sng" dirty="0">
                <a:solidFill>
                  <a:srgbClr val="A50021"/>
                </a:solidFill>
              </a:rPr>
              <a:t>Expérimentation: </a:t>
            </a:r>
            <a:r>
              <a:rPr lang="fr-FR" sz="2400" dirty="0">
                <a:solidFill>
                  <a:srgbClr val="A50021"/>
                </a:solidFill>
              </a:rPr>
              <a:t>on coupe une amibe en deux morceaux l’un contenant un noyau (A) et l’autre sans noyau (B)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400" b="1" u="sng" dirty="0">
                <a:solidFill>
                  <a:srgbClr val="A50021"/>
                </a:solidFill>
              </a:rPr>
              <a:t>Résultat:</a:t>
            </a:r>
            <a:r>
              <a:rPr lang="fr-FR" sz="2400" dirty="0">
                <a:solidFill>
                  <a:srgbClr val="A50021"/>
                </a:solidFill>
              </a:rPr>
              <a:t> le morceau A survit alors que le morceau B dégénère.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400" b="1" u="sng" dirty="0">
                <a:solidFill>
                  <a:srgbClr val="A50021"/>
                </a:solidFill>
              </a:rPr>
              <a:t>Interprétation</a:t>
            </a:r>
            <a:r>
              <a:rPr lang="fr-FR" sz="2400" dirty="0">
                <a:solidFill>
                  <a:srgbClr val="A50021"/>
                </a:solidFill>
              </a:rPr>
              <a:t>:</a:t>
            </a:r>
          </a:p>
          <a:p>
            <a:r>
              <a:rPr lang="fr-FR" sz="2400" dirty="0">
                <a:solidFill>
                  <a:srgbClr val="A50021"/>
                </a:solidFill>
              </a:rPr>
              <a:t>     </a:t>
            </a:r>
            <a:r>
              <a:rPr lang="fr-FR" sz="2400" b="1" u="sng" dirty="0">
                <a:solidFill>
                  <a:srgbClr val="A50021"/>
                </a:solidFill>
              </a:rPr>
              <a:t>Puisque</a:t>
            </a:r>
            <a:r>
              <a:rPr lang="fr-FR" sz="2400" dirty="0">
                <a:solidFill>
                  <a:srgbClr val="A50021"/>
                </a:solidFill>
              </a:rPr>
              <a:t> seul le morceau contenant le noyau survit </a:t>
            </a:r>
            <a:r>
              <a:rPr lang="fr-FR" sz="2400" b="1" u="sng" dirty="0">
                <a:solidFill>
                  <a:srgbClr val="A50021"/>
                </a:solidFill>
              </a:rPr>
              <a:t>alors que </a:t>
            </a:r>
            <a:r>
              <a:rPr lang="fr-FR" sz="2400" dirty="0">
                <a:solidFill>
                  <a:srgbClr val="A50021"/>
                </a:solidFill>
              </a:rPr>
              <a:t>l’autre    </a:t>
            </a:r>
          </a:p>
          <a:p>
            <a:r>
              <a:rPr lang="fr-FR" sz="2400" dirty="0">
                <a:solidFill>
                  <a:srgbClr val="A50021"/>
                </a:solidFill>
              </a:rPr>
              <a:t>     sans noyau dégénère </a:t>
            </a:r>
            <a:r>
              <a:rPr lang="fr-FR" sz="2400" b="1" u="sng" dirty="0">
                <a:solidFill>
                  <a:srgbClr val="A50021"/>
                </a:solidFill>
              </a:rPr>
              <a:t>cela montre que </a:t>
            </a:r>
            <a:r>
              <a:rPr lang="fr-FR" sz="2400" dirty="0">
                <a:solidFill>
                  <a:srgbClr val="A50021"/>
                </a:solidFill>
              </a:rPr>
              <a:t>la cellule ne peut pas survivre     </a:t>
            </a:r>
          </a:p>
          <a:p>
            <a:r>
              <a:rPr lang="fr-FR" sz="2400" dirty="0">
                <a:solidFill>
                  <a:srgbClr val="A50021"/>
                </a:solidFill>
              </a:rPr>
              <a:t>     sans noyau.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2400" b="1" u="sng" dirty="0">
                <a:solidFill>
                  <a:srgbClr val="A50021"/>
                </a:solidFill>
              </a:rPr>
              <a:t>Conclusion</a:t>
            </a:r>
            <a:r>
              <a:rPr lang="fr-FR" sz="2400" dirty="0">
                <a:solidFill>
                  <a:srgbClr val="A50021"/>
                </a:solidFill>
              </a:rPr>
              <a:t>: la présence du noyau est nécessaire pour la survie de la cellule. (le noyau est le centre vital de la cellule).</a:t>
            </a:r>
            <a:endParaRPr lang="fr-FR" sz="2400" b="1" u="sng" dirty="0">
              <a:solidFill>
                <a:srgbClr val="A50021"/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sz="2400" b="1" u="sng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6014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1648</TotalTime>
  <Words>139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Courier New</vt:lpstr>
      <vt:lpstr>Times New Roman</vt:lpstr>
      <vt:lpstr>Retrospect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302</cp:revision>
  <dcterms:created xsi:type="dcterms:W3CDTF">2020-09-02T05:21:19Z</dcterms:created>
  <dcterms:modified xsi:type="dcterms:W3CDTF">2024-10-23T15:31:59Z</dcterms:modified>
</cp:coreProperties>
</file>