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B623E-181B-3138-87E0-449CD05BE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9267F-CE87-235E-BB89-CD20B0BA7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A792D-39E2-6DF6-8042-5D66B9EE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FC703-53DB-1905-9B99-82B0FE91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D04B4-0B98-65AC-F7D9-08732AE5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74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0EEF3-7AB2-F873-CBED-8837C17C1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680F95-7F73-9FCB-71E5-F6D8D3BD8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64163-0717-AC54-4E59-47388D6E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9AE0F-F56D-2D31-2A70-2AA05ED2A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50351-A648-CADC-1B98-B99A79FF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6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48C990-CDCD-3EFC-69D0-5975CB623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CB80B-0935-B3E0-27D8-9E3BCD545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F82BF-6A00-8C6D-47F7-D541638FB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7D752-D4EB-5EB7-CFE8-1C44516AD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374C9-F22E-5BBA-08BB-B7B14FF0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3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DC16-DA9B-55F4-98C8-D8D3B182E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4E84E-D582-723A-5901-69A1E7134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41E83-0EBC-6490-C007-8682E8F9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8565F-22D7-A7E4-9AF6-32DC0326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63BF-5767-C066-F613-18B954BB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93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C8B97-2133-CEBE-20B5-D07823D51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CE45E-41D1-5275-65BF-0B5EC9D73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CDD3F-B65E-EEF2-A244-F35E1BAB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2CA71-4C98-3F41-DC74-1D9643F5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CD8D5-6E16-1D02-3561-869B2C83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8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8490-9FC9-29A4-F8AD-381E1F87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870F9-7DAB-2C8E-707F-798A786C5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B293A-AF66-0AA5-34E2-ADB2A6F48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5ABF5-B455-1109-A16B-0E90B10B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1C305-1F67-AED1-4D65-B62E7F42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BA157-A735-5ECE-3744-24409CD7B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03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90F4-7E4E-4A61-456E-2865D22A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F9E08-1126-7702-5170-80CFA4EC1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BC056-954A-F7BA-7752-D9CABD920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CEC00A-D133-A207-B689-1046E2676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9605E3-9692-A066-C103-8A39DA734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39CC5-7C70-138D-B679-23C0743F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3BE1F-8AA5-41CB-E14A-AC0C34B5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920797-2FA8-8D23-2E96-700FAF88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88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62CBA-251B-5ECD-D994-66090874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CAB2F-4765-1EA7-CB87-0BA2D25B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096EF-DA6C-D77C-8E76-8CBCB4CA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7943EB-F733-11C4-8FA8-5FA5EE91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46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C6F2DD-B594-772F-2E64-6A858395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94BEF3-CED5-68A9-481E-7ED04746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37A21-5ED4-63B2-9D6D-48E0DA99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5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72C3-7363-703A-DDF6-4365B88B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C6DF0-12E4-940F-A963-550452188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A5796-777E-D861-B860-1D363FAE5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EBF3C-F8D8-5D60-2008-A220A2FF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7E0D2-FEAD-BDD8-A7AC-D4ABD9C1A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33D1F-C380-A3A8-7982-A6456800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09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D4C0E-F5EE-5DBB-7EFA-C74EDAB75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1E4C05-4CB2-63B9-0971-CEFAA4259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FAAAD-28E8-3700-B50D-1298CA82B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B5665-D119-113C-FDDA-74C840E9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B440A-411B-F635-05FB-B082EA5F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437DF-269E-98E3-47E0-0AE9874F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57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5620A-3C0B-8EB2-BC66-D8F88A531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FA58D-F0DA-8D5B-C0EB-64070CF3A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1D593-C0A2-E3D7-F4F1-8B183DC9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F0CB-DCC7-4E07-8BE6-E0DEABD2032F}" type="datetimeFigureOut">
              <a:rPr lang="fr-FR" smtClean="0"/>
              <a:t>11/05/2025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D2D9-65BD-8105-4066-BD32AFC2C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18130-11AF-7B9F-16BB-C3A0160A8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3C93-0B7E-46A8-BC14-BA9F351841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45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8E550C-9083-ACE9-0B89-E91D95C02271}"/>
              </a:ext>
            </a:extLst>
          </p:cNvPr>
          <p:cNvSpPr txBox="1"/>
          <p:nvPr/>
        </p:nvSpPr>
        <p:spPr>
          <a:xfrm>
            <a:off x="448056" y="1108192"/>
            <a:ext cx="1102766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/>
              <a:t>Exercice type:</a:t>
            </a:r>
          </a:p>
          <a:p>
            <a:pPr algn="just"/>
            <a:endParaRPr lang="fr-FR" sz="2400" b="1" dirty="0"/>
          </a:p>
          <a:p>
            <a:pPr algn="just"/>
            <a:r>
              <a:rPr lang="fr-FR" sz="2400" b="1" dirty="0"/>
              <a:t>On réalise le croisement entre deux lignées de pois, l’une à tiges longues, l’autre à tiges naines ; les graines obtenues de ce croisement sont cultivées et donne à la F1 des plantes à tiges longues. </a:t>
            </a:r>
          </a:p>
          <a:p>
            <a:pPr marL="457200" indent="-457200" algn="just">
              <a:buAutoNum type="alphaLcPeriod"/>
            </a:pPr>
            <a:r>
              <a:rPr lang="fr-FR" sz="2400" b="1" dirty="0"/>
              <a:t>Quelles conclusions peut-on tirer de ce croisement ? </a:t>
            </a:r>
          </a:p>
          <a:p>
            <a:pPr marL="457200" indent="-457200" algn="just">
              <a:buAutoNum type="alphaLcPeriod"/>
            </a:pPr>
            <a:r>
              <a:rPr lang="fr-FR" sz="2400" b="1" dirty="0"/>
              <a:t>On fait l’autofécondation des individus de la F1 ; partant des parents initiaux, faire l’analyse factorielle donnant les pourcentages des phénotypes de la deuxième génération F2. </a:t>
            </a:r>
          </a:p>
          <a:p>
            <a:pPr marL="457200" indent="-457200" algn="just">
              <a:buAutoNum type="alphaLcPeriod"/>
            </a:pPr>
            <a:r>
              <a:rPr lang="fr-FR" sz="2400" b="1" dirty="0"/>
              <a:t>Faire une analyse factorielle pour trouver les proportions des phénotypes du croisement d’un individu de la F1 avec une lignée de pois à tiges naines.</a:t>
            </a:r>
          </a:p>
        </p:txBody>
      </p:sp>
    </p:spTree>
    <p:extLst>
      <p:ext uri="{BB962C8B-B14F-4D97-AF65-F5344CB8AC3E}">
        <p14:creationId xmlns:p14="http://schemas.microsoft.com/office/powerpoint/2010/main" val="100846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28" y="836846"/>
            <a:ext cx="11786143" cy="58687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52071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>
                <a:solidFill>
                  <a:srgbClr val="FFC000"/>
                </a:solidFill>
              </a:rPr>
              <a:t>Exercice </a:t>
            </a:r>
            <a:r>
              <a:rPr lang="fr-FR" sz="3200" b="1" u="sng">
                <a:solidFill>
                  <a:srgbClr val="FFC000"/>
                </a:solidFill>
              </a:rPr>
              <a:t>d’application : </a:t>
            </a:r>
            <a:endParaRPr lang="fr-FR" sz="3200" b="1" u="sng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0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247E12C-9B17-66A2-266A-15C13F674AF8}"/>
              </a:ext>
            </a:extLst>
          </p:cNvPr>
          <p:cNvSpPr txBox="1"/>
          <p:nvPr/>
        </p:nvSpPr>
        <p:spPr>
          <a:xfrm>
            <a:off x="943356" y="1161288"/>
            <a:ext cx="10305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u="sng" dirty="0"/>
              <a:t>       Correction: </a:t>
            </a:r>
          </a:p>
          <a:p>
            <a:pPr marL="457200" indent="-457200" algn="just">
              <a:buAutoNum type="arabicPeriod"/>
            </a:pPr>
            <a:r>
              <a:rPr lang="fr-FR" sz="2200" dirty="0"/>
              <a:t>Les chromosomes, qui sont homologues deux à deux, sont regroupés en fonction des critères suivants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2200" dirty="0"/>
              <a:t>taille des chromosomes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2200" dirty="0"/>
              <a:t>position du centromère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2200" dirty="0"/>
              <a:t>disposition des bandes de coloration claire et sombre.</a:t>
            </a:r>
          </a:p>
          <a:p>
            <a:pPr marL="457200" indent="-457200" algn="just">
              <a:buAutoNum type="arabicPeriod"/>
            </a:pPr>
            <a:r>
              <a:rPr lang="fr-FR" sz="2200" dirty="0"/>
              <a:t>Les deux fœtus sont des garçons comme possédant les gonosomes X et Y.</a:t>
            </a:r>
          </a:p>
          <a:p>
            <a:pPr marL="457200" indent="-457200" algn="just">
              <a:buAutoNum type="arabicPeriod"/>
            </a:pPr>
            <a:r>
              <a:rPr lang="fr-FR" sz="2200" dirty="0"/>
              <a:t>Formule chromosomique du fœtus A: 2n= 46, XY</a:t>
            </a:r>
          </a:p>
          <a:p>
            <a:pPr marL="457200" indent="-457200" algn="just">
              <a:buAutoNum type="arabicPeriod"/>
            </a:pPr>
            <a:r>
              <a:rPr lang="fr-FR" sz="2200" dirty="0"/>
              <a:t>Le médecin a raison de douter une anomalie chromosomique car le fœtus B </a:t>
            </a:r>
            <a:r>
              <a:rPr lang="fr-FR" sz="2200" dirty="0" err="1"/>
              <a:t>presente</a:t>
            </a:r>
            <a:r>
              <a:rPr lang="fr-FR" sz="2200" dirty="0"/>
              <a:t> une trisomie 21. </a:t>
            </a:r>
          </a:p>
          <a:p>
            <a:pPr marL="457200" indent="-457200" algn="just">
              <a:buAutoNum type="arabicPeriod"/>
            </a:pPr>
            <a:endParaRPr lang="fr-FR" sz="2200" dirty="0"/>
          </a:p>
          <a:p>
            <a:pPr marL="457200" indent="-457200" algn="just">
              <a:buAutoNum type="arabicPeriod"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4186636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6</cp:revision>
  <dcterms:created xsi:type="dcterms:W3CDTF">2025-05-11T16:02:41Z</dcterms:created>
  <dcterms:modified xsi:type="dcterms:W3CDTF">2025-05-11T16:07:53Z</dcterms:modified>
</cp:coreProperties>
</file>