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4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1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343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11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3993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93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71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9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2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2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9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5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0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8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9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0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1F596-25EA-47ED-93D1-F351803F277D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9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1859" y="201725"/>
            <a:ext cx="2821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Saints-C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7" y="-19251"/>
            <a:ext cx="6287069" cy="31363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1243844" y="2485860"/>
            <a:ext cx="634787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Partie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 Nutrition et </a:t>
            </a:r>
            <a:r>
              <a:rPr lang="fr-FR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métabolisme</a:t>
            </a:r>
          </a:p>
          <a:p>
            <a:pPr algn="ctr"/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Chapitre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la digestion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chimique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aliments</a:t>
            </a:r>
          </a:p>
        </p:txBody>
      </p:sp>
    </p:spTree>
    <p:extLst>
      <p:ext uri="{BB962C8B-B14F-4D97-AF65-F5344CB8AC3E}">
        <p14:creationId xmlns:p14="http://schemas.microsoft.com/office/powerpoint/2010/main" val="372491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844" y="508000"/>
            <a:ext cx="5768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Exercice d’application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617829-81BC-86BB-7FEF-BA167F445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54" y="1535537"/>
            <a:ext cx="7794151" cy="54042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436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507" y="129941"/>
            <a:ext cx="871498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060"/>
                </a:solidFill>
              </a:rPr>
              <a:t>1. </a:t>
            </a:r>
            <a:r>
              <a:rPr lang="fr-FR" sz="2000" b="1" u="sng" dirty="0">
                <a:solidFill>
                  <a:srgbClr val="002060"/>
                </a:solidFill>
              </a:rPr>
              <a:t>Relever l’objectif de cette expérience.</a:t>
            </a:r>
          </a:p>
          <a:p>
            <a:r>
              <a:rPr lang="fr-FR" sz="2000" dirty="0">
                <a:solidFill>
                  <a:srgbClr val="002060"/>
                </a:solidFill>
              </a:rPr>
              <a:t>    Mettre en évidence l’action d’une enzyme (celle de l’estomac) sur les protides du blanc d’œuf. </a:t>
            </a:r>
          </a:p>
          <a:p>
            <a:endParaRPr lang="fr-FR" sz="2000" dirty="0">
              <a:solidFill>
                <a:srgbClr val="002060"/>
              </a:solidFill>
            </a:endParaRPr>
          </a:p>
          <a:p>
            <a:r>
              <a:rPr lang="fr-FR" sz="2000" dirty="0">
                <a:solidFill>
                  <a:srgbClr val="002060"/>
                </a:solidFill>
              </a:rPr>
              <a:t>2. </a:t>
            </a:r>
            <a:r>
              <a:rPr lang="fr-FR" sz="2000" b="1" u="sng" dirty="0">
                <a:solidFill>
                  <a:srgbClr val="002060"/>
                </a:solidFill>
              </a:rPr>
              <a:t>Nommer le matériel utilisé</a:t>
            </a:r>
            <a:r>
              <a:rPr lang="fr-FR" sz="2000" dirty="0">
                <a:solidFill>
                  <a:srgbClr val="002060"/>
                </a:solidFill>
              </a:rPr>
              <a:t>.</a:t>
            </a:r>
          </a:p>
          <a:p>
            <a:r>
              <a:rPr lang="fr-FR" sz="2000" dirty="0">
                <a:solidFill>
                  <a:srgbClr val="002060"/>
                </a:solidFill>
              </a:rPr>
              <a:t>    Matériel utilisé: 2 tubes, blanc d’œuf, eau, enzyme, bain-marie à 37ºC.</a:t>
            </a:r>
          </a:p>
          <a:p>
            <a:endParaRPr lang="fr-FR" sz="2000" dirty="0">
              <a:solidFill>
                <a:srgbClr val="002060"/>
              </a:solidFill>
            </a:endParaRPr>
          </a:p>
          <a:p>
            <a:r>
              <a:rPr lang="fr-FR" sz="2000" dirty="0">
                <a:solidFill>
                  <a:srgbClr val="002060"/>
                </a:solidFill>
              </a:rPr>
              <a:t>3. </a:t>
            </a:r>
            <a:r>
              <a:rPr lang="fr-FR" sz="2000" b="1" u="sng" dirty="0">
                <a:solidFill>
                  <a:srgbClr val="002060"/>
                </a:solidFill>
              </a:rPr>
              <a:t>Relever le résultat obtenu après 20 minutes.</a:t>
            </a:r>
          </a:p>
          <a:p>
            <a:r>
              <a:rPr lang="fr-FR" sz="2000" dirty="0">
                <a:solidFill>
                  <a:srgbClr val="002060"/>
                </a:solidFill>
              </a:rPr>
              <a:t>    Après 20 minutes, on observe des protides de plus petite taille dans le tube B.</a:t>
            </a:r>
          </a:p>
          <a:p>
            <a:endParaRPr lang="fr-FR" sz="2000" dirty="0">
              <a:solidFill>
                <a:srgbClr val="002060"/>
              </a:solidFill>
            </a:endParaRPr>
          </a:p>
          <a:p>
            <a:r>
              <a:rPr lang="fr-FR" sz="2000" dirty="0">
                <a:solidFill>
                  <a:srgbClr val="002060"/>
                </a:solidFill>
              </a:rPr>
              <a:t>4. </a:t>
            </a:r>
            <a:r>
              <a:rPr lang="fr-FR" sz="2000" b="1" u="sng" dirty="0">
                <a:solidFill>
                  <a:srgbClr val="002060"/>
                </a:solidFill>
              </a:rPr>
              <a:t>Interpréter ce résultat. </a:t>
            </a:r>
          </a:p>
          <a:p>
            <a:pPr algn="just"/>
            <a:r>
              <a:rPr lang="fr-FR" sz="2000" dirty="0">
                <a:solidFill>
                  <a:srgbClr val="002060"/>
                </a:solidFill>
              </a:rPr>
              <a:t>    Puisque dans le tube B contenant le suc gastrique les protides sont devenus de plus petite taille après 20 minutes (c’est-à-dire ils ont subi une digestion) alors que dans le tube A où il n’y a pas de suc gastrique les protides sont restés de grosse taille (c’est à dire n’ont pas subi de digestion) et sachant que  la seule différence entre les 2 tubes est la présence du suc gastrique, cela montre que le suc gastrique digère les protides. </a:t>
            </a:r>
          </a:p>
          <a:p>
            <a:pPr algn="just"/>
            <a:r>
              <a:rPr lang="fr-FR" sz="2000" dirty="0">
                <a:solidFill>
                  <a:srgbClr val="002060"/>
                </a:solidFill>
              </a:rPr>
              <a:t>5. </a:t>
            </a:r>
            <a:r>
              <a:rPr lang="fr-FR" sz="2000" b="1" u="sng" dirty="0">
                <a:solidFill>
                  <a:srgbClr val="002060"/>
                </a:solidFill>
              </a:rPr>
              <a:t>Conclusion</a:t>
            </a:r>
            <a:r>
              <a:rPr lang="fr-FR" sz="2000" dirty="0">
                <a:solidFill>
                  <a:srgbClr val="002060"/>
                </a:solidFill>
              </a:rPr>
              <a:t>: le suc gastrique permet la digestion des protides. </a:t>
            </a:r>
          </a:p>
        </p:txBody>
      </p:sp>
    </p:spTree>
    <p:extLst>
      <p:ext uri="{BB962C8B-B14F-4D97-AF65-F5344CB8AC3E}">
        <p14:creationId xmlns:p14="http://schemas.microsoft.com/office/powerpoint/2010/main" val="244748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497</TotalTime>
  <Words>213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174</cp:revision>
  <dcterms:created xsi:type="dcterms:W3CDTF">2020-09-02T05:21:19Z</dcterms:created>
  <dcterms:modified xsi:type="dcterms:W3CDTF">2023-10-23T14:14:25Z</dcterms:modified>
</cp:coreProperties>
</file>