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5" r:id="rId10"/>
    <p:sldId id="267" r:id="rId11"/>
    <p:sldId id="272" r:id="rId12"/>
    <p:sldId id="268" r:id="rId13"/>
    <p:sldId id="271" r:id="rId14"/>
    <p:sldId id="269" r:id="rId15"/>
    <p:sldId id="274" r:id="rId16"/>
    <p:sldId id="270"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BBDD2-6DA9-4EBC-8966-8409BCE2245C}" type="datetimeFigureOut">
              <a:rPr lang="fr-FR" smtClean="0"/>
              <a:t>26/06/2025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5A781-587F-4432-A3CF-971F6C4C63C0}" type="slidenum">
              <a:rPr lang="fr-FR" smtClean="0"/>
              <a:t>‹#›</a:t>
            </a:fld>
            <a:endParaRPr lang="fr-FR"/>
          </a:p>
        </p:txBody>
      </p:sp>
    </p:spTree>
    <p:extLst>
      <p:ext uri="{BB962C8B-B14F-4D97-AF65-F5344CB8AC3E}">
        <p14:creationId xmlns:p14="http://schemas.microsoft.com/office/powerpoint/2010/main" val="6933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CB5A781-587F-4432-A3CF-971F6C4C63C0}" type="slidenum">
              <a:rPr lang="fr-FR" smtClean="0"/>
              <a:t>8</a:t>
            </a:fld>
            <a:endParaRPr lang="fr-FR"/>
          </a:p>
        </p:txBody>
      </p:sp>
    </p:spTree>
    <p:extLst>
      <p:ext uri="{BB962C8B-B14F-4D97-AF65-F5344CB8AC3E}">
        <p14:creationId xmlns:p14="http://schemas.microsoft.com/office/powerpoint/2010/main" val="193119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7061D-E2A7-07D9-E6AC-B2B9B22E5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4080E-DA38-B7C6-3C5D-2782C0FA8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FB84E4-0163-836E-45DD-4753AC53FDF8}"/>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A689F421-787B-36EF-0016-EBC5773AA3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5A781-587F-4432-A3CF-971F6C4C63C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19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852E0-BA88-26AF-FE5F-601525B43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130FA-C994-FEC0-FF6B-C8D05EC6F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87EDD-1A26-6645-3501-F6981E1158DC}"/>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A0B8235F-3BF0-EF9B-4816-4E54D6EA34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5A781-587F-4432-A3CF-971F6C4C63C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94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58B5E-980C-04DF-8A77-47DFAF46A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67F81-AC42-1A63-F0AB-E76F6648F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55297-16D5-31EA-A788-39D0752057D3}"/>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4713A28F-F966-1E47-E16C-FEF7254D5F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5A781-587F-4432-A3CF-971F6C4C63C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22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5691F-63A8-6239-E646-465748EAE5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8E3E741C-D350-1D5F-C5C7-4C9C0C6B8D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3DCDF49A-A377-2439-AC01-55DE009C0D28}"/>
              </a:ext>
            </a:extLst>
          </p:cNvPr>
          <p:cNvSpPr>
            <a:spLocks noGrp="1"/>
          </p:cNvSpPr>
          <p:nvPr>
            <p:ph type="dt" sz="half" idx="10"/>
          </p:nvPr>
        </p:nvSpPr>
        <p:spPr/>
        <p:txBody>
          <a:bodyPr/>
          <a:lstStyle/>
          <a:p>
            <a:fld id="{D1F03AB5-8334-44CB-B48F-1D5D537156E3}" type="datetimeFigureOut">
              <a:rPr lang="fr-FR" smtClean="0"/>
              <a:t>26/06/2025</a:t>
            </a:fld>
            <a:endParaRPr lang="fr-FR"/>
          </a:p>
        </p:txBody>
      </p:sp>
      <p:sp>
        <p:nvSpPr>
          <p:cNvPr id="5" name="Footer Placeholder 4">
            <a:extLst>
              <a:ext uri="{FF2B5EF4-FFF2-40B4-BE49-F238E27FC236}">
                <a16:creationId xmlns:a16="http://schemas.microsoft.com/office/drawing/2014/main" id="{BB09D265-2F94-B89F-1722-30E5609C3A9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42BECBD-40BB-0C37-E92D-20C2EDF3CB92}"/>
              </a:ext>
            </a:extLst>
          </p:cNvPr>
          <p:cNvSpPr>
            <a:spLocks noGrp="1"/>
          </p:cNvSpPr>
          <p:nvPr>
            <p:ph type="sldNum" sz="quarter" idx="12"/>
          </p:nvPr>
        </p:nvSpPr>
        <p:spPr/>
        <p:txBody>
          <a:bodyPr/>
          <a:lstStyle/>
          <a:p>
            <a:fld id="{5507381E-B32A-4140-8BB5-93E272AE1461}" type="slidenum">
              <a:rPr lang="fr-FR" smtClean="0"/>
              <a:t>‹#›</a:t>
            </a:fld>
            <a:endParaRPr lang="fr-FR"/>
          </a:p>
        </p:txBody>
      </p:sp>
    </p:spTree>
    <p:extLst>
      <p:ext uri="{BB962C8B-B14F-4D97-AF65-F5344CB8AC3E}">
        <p14:creationId xmlns:p14="http://schemas.microsoft.com/office/powerpoint/2010/main" val="13334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D165-22CB-7757-7A8E-B8489AF21EBE}"/>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747B237-E043-C388-B8E5-12D42D1770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5BD7C7-F6EC-3BC9-D142-A3D1808C1C54}"/>
              </a:ext>
            </a:extLst>
          </p:cNvPr>
          <p:cNvSpPr>
            <a:spLocks noGrp="1"/>
          </p:cNvSpPr>
          <p:nvPr>
            <p:ph type="dt" sz="half" idx="10"/>
          </p:nvPr>
        </p:nvSpPr>
        <p:spPr/>
        <p:txBody>
          <a:bodyPr/>
          <a:lstStyle/>
          <a:p>
            <a:fld id="{D1F03AB5-8334-44CB-B48F-1D5D537156E3}" type="datetimeFigureOut">
              <a:rPr lang="fr-FR" smtClean="0"/>
              <a:t>26/06/2025</a:t>
            </a:fld>
            <a:endParaRPr lang="fr-FR"/>
          </a:p>
        </p:txBody>
      </p:sp>
      <p:sp>
        <p:nvSpPr>
          <p:cNvPr id="5" name="Footer Placeholder 4">
            <a:extLst>
              <a:ext uri="{FF2B5EF4-FFF2-40B4-BE49-F238E27FC236}">
                <a16:creationId xmlns:a16="http://schemas.microsoft.com/office/drawing/2014/main" id="{3D78B695-A6DF-F6A6-CBAE-E551057D748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95A8CB5-707B-43E5-1511-F8B6FB124E9D}"/>
              </a:ext>
            </a:extLst>
          </p:cNvPr>
          <p:cNvSpPr>
            <a:spLocks noGrp="1"/>
          </p:cNvSpPr>
          <p:nvPr>
            <p:ph type="sldNum" sz="quarter" idx="12"/>
          </p:nvPr>
        </p:nvSpPr>
        <p:spPr/>
        <p:txBody>
          <a:bodyPr/>
          <a:lstStyle/>
          <a:p>
            <a:fld id="{5507381E-B32A-4140-8BB5-93E272AE1461}" type="slidenum">
              <a:rPr lang="fr-FR" smtClean="0"/>
              <a:t>‹#›</a:t>
            </a:fld>
            <a:endParaRPr lang="fr-FR"/>
          </a:p>
        </p:txBody>
      </p:sp>
    </p:spTree>
    <p:extLst>
      <p:ext uri="{BB962C8B-B14F-4D97-AF65-F5344CB8AC3E}">
        <p14:creationId xmlns:p14="http://schemas.microsoft.com/office/powerpoint/2010/main" val="254554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DBCEB-1442-1385-DEAD-4C0F3161DC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01654E16-874F-612E-2A85-2B7770C039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7A9C32B-4FBE-97F2-39C0-64BEF5668F4A}"/>
              </a:ext>
            </a:extLst>
          </p:cNvPr>
          <p:cNvSpPr>
            <a:spLocks noGrp="1"/>
          </p:cNvSpPr>
          <p:nvPr>
            <p:ph type="dt" sz="half" idx="10"/>
          </p:nvPr>
        </p:nvSpPr>
        <p:spPr/>
        <p:txBody>
          <a:bodyPr/>
          <a:lstStyle/>
          <a:p>
            <a:fld id="{D1F03AB5-8334-44CB-B48F-1D5D537156E3}" type="datetimeFigureOut">
              <a:rPr lang="fr-FR" smtClean="0"/>
              <a:t>26/06/2025</a:t>
            </a:fld>
            <a:endParaRPr lang="fr-FR"/>
          </a:p>
        </p:txBody>
      </p:sp>
      <p:sp>
        <p:nvSpPr>
          <p:cNvPr id="5" name="Footer Placeholder 4">
            <a:extLst>
              <a:ext uri="{FF2B5EF4-FFF2-40B4-BE49-F238E27FC236}">
                <a16:creationId xmlns:a16="http://schemas.microsoft.com/office/drawing/2014/main" id="{BE14DB05-C899-76A2-6A1E-172D93F02DB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822B283-2199-F621-DE11-850FB40A89E2}"/>
              </a:ext>
            </a:extLst>
          </p:cNvPr>
          <p:cNvSpPr>
            <a:spLocks noGrp="1"/>
          </p:cNvSpPr>
          <p:nvPr>
            <p:ph type="sldNum" sz="quarter" idx="12"/>
          </p:nvPr>
        </p:nvSpPr>
        <p:spPr/>
        <p:txBody>
          <a:bodyPr/>
          <a:lstStyle/>
          <a:p>
            <a:fld id="{5507381E-B32A-4140-8BB5-93E272AE1461}" type="slidenum">
              <a:rPr lang="fr-FR" smtClean="0"/>
              <a:t>‹#›</a:t>
            </a:fld>
            <a:endParaRPr lang="fr-FR"/>
          </a:p>
        </p:txBody>
      </p:sp>
    </p:spTree>
    <p:extLst>
      <p:ext uri="{BB962C8B-B14F-4D97-AF65-F5344CB8AC3E}">
        <p14:creationId xmlns:p14="http://schemas.microsoft.com/office/powerpoint/2010/main" val="257112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DD4C-F979-BE66-2C3C-64D1A026B137}"/>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5E2AD63-A244-7B5C-B94C-B3507BAD85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F2F611CE-6B53-E6FC-33B8-158437943A5E}"/>
              </a:ext>
            </a:extLst>
          </p:cNvPr>
          <p:cNvSpPr>
            <a:spLocks noGrp="1"/>
          </p:cNvSpPr>
          <p:nvPr>
            <p:ph type="dt" sz="half" idx="10"/>
          </p:nvPr>
        </p:nvSpPr>
        <p:spPr/>
        <p:txBody>
          <a:bodyPr/>
          <a:lstStyle/>
          <a:p>
            <a:fld id="{D1F03AB5-8334-44CB-B48F-1D5D537156E3}" type="datetimeFigureOut">
              <a:rPr lang="fr-FR" smtClean="0"/>
              <a:t>26/06/2025</a:t>
            </a:fld>
            <a:endParaRPr lang="fr-FR"/>
          </a:p>
        </p:txBody>
      </p:sp>
      <p:sp>
        <p:nvSpPr>
          <p:cNvPr id="5" name="Footer Placeholder 4">
            <a:extLst>
              <a:ext uri="{FF2B5EF4-FFF2-40B4-BE49-F238E27FC236}">
                <a16:creationId xmlns:a16="http://schemas.microsoft.com/office/drawing/2014/main" id="{C3B20B9A-61EE-E2DF-0564-6DAD75A37BD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01E2176-B379-A28A-B170-9862AD4D01A7}"/>
              </a:ext>
            </a:extLst>
          </p:cNvPr>
          <p:cNvSpPr>
            <a:spLocks noGrp="1"/>
          </p:cNvSpPr>
          <p:nvPr>
            <p:ph type="sldNum" sz="quarter" idx="12"/>
          </p:nvPr>
        </p:nvSpPr>
        <p:spPr/>
        <p:txBody>
          <a:bodyPr/>
          <a:lstStyle/>
          <a:p>
            <a:fld id="{5507381E-B32A-4140-8BB5-93E272AE1461}" type="slidenum">
              <a:rPr lang="fr-FR" smtClean="0"/>
              <a:t>‹#›</a:t>
            </a:fld>
            <a:endParaRPr lang="fr-FR"/>
          </a:p>
        </p:txBody>
      </p:sp>
    </p:spTree>
    <p:extLst>
      <p:ext uri="{BB962C8B-B14F-4D97-AF65-F5344CB8AC3E}">
        <p14:creationId xmlns:p14="http://schemas.microsoft.com/office/powerpoint/2010/main" val="186943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DA62-A0E9-D3C7-C632-D18D2C211C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9391641A-8D3C-EDCA-CE17-C843853D1A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47F1F-E2B9-CE94-B1B3-244B23BEDEA2}"/>
              </a:ext>
            </a:extLst>
          </p:cNvPr>
          <p:cNvSpPr>
            <a:spLocks noGrp="1"/>
          </p:cNvSpPr>
          <p:nvPr>
            <p:ph type="dt" sz="half" idx="10"/>
          </p:nvPr>
        </p:nvSpPr>
        <p:spPr/>
        <p:txBody>
          <a:bodyPr/>
          <a:lstStyle/>
          <a:p>
            <a:fld id="{D1F03AB5-8334-44CB-B48F-1D5D537156E3}" type="datetimeFigureOut">
              <a:rPr lang="fr-FR" smtClean="0"/>
              <a:t>26/06/2025</a:t>
            </a:fld>
            <a:endParaRPr lang="fr-FR"/>
          </a:p>
        </p:txBody>
      </p:sp>
      <p:sp>
        <p:nvSpPr>
          <p:cNvPr id="5" name="Footer Placeholder 4">
            <a:extLst>
              <a:ext uri="{FF2B5EF4-FFF2-40B4-BE49-F238E27FC236}">
                <a16:creationId xmlns:a16="http://schemas.microsoft.com/office/drawing/2014/main" id="{7765C456-037D-6A7E-930C-C5FAB23427D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751BFAB-5468-B3E4-7834-555D1CA658D1}"/>
              </a:ext>
            </a:extLst>
          </p:cNvPr>
          <p:cNvSpPr>
            <a:spLocks noGrp="1"/>
          </p:cNvSpPr>
          <p:nvPr>
            <p:ph type="sldNum" sz="quarter" idx="12"/>
          </p:nvPr>
        </p:nvSpPr>
        <p:spPr/>
        <p:txBody>
          <a:bodyPr/>
          <a:lstStyle/>
          <a:p>
            <a:fld id="{5507381E-B32A-4140-8BB5-93E272AE1461}" type="slidenum">
              <a:rPr lang="fr-FR" smtClean="0"/>
              <a:t>‹#›</a:t>
            </a:fld>
            <a:endParaRPr lang="fr-FR"/>
          </a:p>
        </p:txBody>
      </p:sp>
    </p:spTree>
    <p:extLst>
      <p:ext uri="{BB962C8B-B14F-4D97-AF65-F5344CB8AC3E}">
        <p14:creationId xmlns:p14="http://schemas.microsoft.com/office/powerpoint/2010/main" val="150939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39E0-24F1-2B6D-EA51-AA612D5674B8}"/>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7EB6C46E-C29F-8932-C3AD-70A93C6C78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00CD5059-E4D5-6CB6-E379-80F0FA1F05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1D441EE9-B768-10AE-0B64-FDF5FFEFFD59}"/>
              </a:ext>
            </a:extLst>
          </p:cNvPr>
          <p:cNvSpPr>
            <a:spLocks noGrp="1"/>
          </p:cNvSpPr>
          <p:nvPr>
            <p:ph type="dt" sz="half" idx="10"/>
          </p:nvPr>
        </p:nvSpPr>
        <p:spPr/>
        <p:txBody>
          <a:bodyPr/>
          <a:lstStyle/>
          <a:p>
            <a:fld id="{D1F03AB5-8334-44CB-B48F-1D5D537156E3}" type="datetimeFigureOut">
              <a:rPr lang="fr-FR" smtClean="0"/>
              <a:t>26/06/2025</a:t>
            </a:fld>
            <a:endParaRPr lang="fr-FR"/>
          </a:p>
        </p:txBody>
      </p:sp>
      <p:sp>
        <p:nvSpPr>
          <p:cNvPr id="6" name="Footer Placeholder 5">
            <a:extLst>
              <a:ext uri="{FF2B5EF4-FFF2-40B4-BE49-F238E27FC236}">
                <a16:creationId xmlns:a16="http://schemas.microsoft.com/office/drawing/2014/main" id="{DAD28255-F03F-26B7-3991-F120D999F97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9C5C24DA-A5BB-7196-00B5-96A36090E417}"/>
              </a:ext>
            </a:extLst>
          </p:cNvPr>
          <p:cNvSpPr>
            <a:spLocks noGrp="1"/>
          </p:cNvSpPr>
          <p:nvPr>
            <p:ph type="sldNum" sz="quarter" idx="12"/>
          </p:nvPr>
        </p:nvSpPr>
        <p:spPr/>
        <p:txBody>
          <a:bodyPr/>
          <a:lstStyle/>
          <a:p>
            <a:fld id="{5507381E-B32A-4140-8BB5-93E272AE1461}" type="slidenum">
              <a:rPr lang="fr-FR" smtClean="0"/>
              <a:t>‹#›</a:t>
            </a:fld>
            <a:endParaRPr lang="fr-FR"/>
          </a:p>
        </p:txBody>
      </p:sp>
    </p:spTree>
    <p:extLst>
      <p:ext uri="{BB962C8B-B14F-4D97-AF65-F5344CB8AC3E}">
        <p14:creationId xmlns:p14="http://schemas.microsoft.com/office/powerpoint/2010/main" val="3811130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8AD7-5AFB-7C67-AA3A-9D505FAD6271}"/>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F41CA2D5-1525-20C2-131B-47067F8D2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E67E46-63EE-952C-B0E3-5C81B3E23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DD0336EC-392E-FC88-E17A-B760FE397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0F7AB0-473E-8413-F418-2F81FD6BA8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9CD3215C-A55A-00AF-E493-71550119BEC0}"/>
              </a:ext>
            </a:extLst>
          </p:cNvPr>
          <p:cNvSpPr>
            <a:spLocks noGrp="1"/>
          </p:cNvSpPr>
          <p:nvPr>
            <p:ph type="dt" sz="half" idx="10"/>
          </p:nvPr>
        </p:nvSpPr>
        <p:spPr/>
        <p:txBody>
          <a:bodyPr/>
          <a:lstStyle/>
          <a:p>
            <a:fld id="{D1F03AB5-8334-44CB-B48F-1D5D537156E3}" type="datetimeFigureOut">
              <a:rPr lang="fr-FR" smtClean="0"/>
              <a:t>26/06/2025</a:t>
            </a:fld>
            <a:endParaRPr lang="fr-FR"/>
          </a:p>
        </p:txBody>
      </p:sp>
      <p:sp>
        <p:nvSpPr>
          <p:cNvPr id="8" name="Footer Placeholder 7">
            <a:extLst>
              <a:ext uri="{FF2B5EF4-FFF2-40B4-BE49-F238E27FC236}">
                <a16:creationId xmlns:a16="http://schemas.microsoft.com/office/drawing/2014/main" id="{F25B1B1C-AFD6-0281-DD3B-0A35C9712558}"/>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3880F19A-11C0-4DDB-2548-7BF615B293C3}"/>
              </a:ext>
            </a:extLst>
          </p:cNvPr>
          <p:cNvSpPr>
            <a:spLocks noGrp="1"/>
          </p:cNvSpPr>
          <p:nvPr>
            <p:ph type="sldNum" sz="quarter" idx="12"/>
          </p:nvPr>
        </p:nvSpPr>
        <p:spPr/>
        <p:txBody>
          <a:bodyPr/>
          <a:lstStyle/>
          <a:p>
            <a:fld id="{5507381E-B32A-4140-8BB5-93E272AE1461}" type="slidenum">
              <a:rPr lang="fr-FR" smtClean="0"/>
              <a:t>‹#›</a:t>
            </a:fld>
            <a:endParaRPr lang="fr-FR"/>
          </a:p>
        </p:txBody>
      </p:sp>
    </p:spTree>
    <p:extLst>
      <p:ext uri="{BB962C8B-B14F-4D97-AF65-F5344CB8AC3E}">
        <p14:creationId xmlns:p14="http://schemas.microsoft.com/office/powerpoint/2010/main" val="208043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1479-027A-5519-0730-B86290597AAC}"/>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39D9C3AC-A2F3-8263-6762-1EEEEFA5B394}"/>
              </a:ext>
            </a:extLst>
          </p:cNvPr>
          <p:cNvSpPr>
            <a:spLocks noGrp="1"/>
          </p:cNvSpPr>
          <p:nvPr>
            <p:ph type="dt" sz="half" idx="10"/>
          </p:nvPr>
        </p:nvSpPr>
        <p:spPr/>
        <p:txBody>
          <a:bodyPr/>
          <a:lstStyle/>
          <a:p>
            <a:fld id="{D1F03AB5-8334-44CB-B48F-1D5D537156E3}" type="datetimeFigureOut">
              <a:rPr lang="fr-FR" smtClean="0"/>
              <a:t>26/06/2025</a:t>
            </a:fld>
            <a:endParaRPr lang="fr-FR"/>
          </a:p>
        </p:txBody>
      </p:sp>
      <p:sp>
        <p:nvSpPr>
          <p:cNvPr id="4" name="Footer Placeholder 3">
            <a:extLst>
              <a:ext uri="{FF2B5EF4-FFF2-40B4-BE49-F238E27FC236}">
                <a16:creationId xmlns:a16="http://schemas.microsoft.com/office/drawing/2014/main" id="{402B6489-75D6-8025-7E1B-4B44502E55AB}"/>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0B6930E3-C3CD-E309-6D58-6FAB029C3424}"/>
              </a:ext>
            </a:extLst>
          </p:cNvPr>
          <p:cNvSpPr>
            <a:spLocks noGrp="1"/>
          </p:cNvSpPr>
          <p:nvPr>
            <p:ph type="sldNum" sz="quarter" idx="12"/>
          </p:nvPr>
        </p:nvSpPr>
        <p:spPr/>
        <p:txBody>
          <a:bodyPr/>
          <a:lstStyle/>
          <a:p>
            <a:fld id="{5507381E-B32A-4140-8BB5-93E272AE1461}" type="slidenum">
              <a:rPr lang="fr-FR" smtClean="0"/>
              <a:t>‹#›</a:t>
            </a:fld>
            <a:endParaRPr lang="fr-FR"/>
          </a:p>
        </p:txBody>
      </p:sp>
    </p:spTree>
    <p:extLst>
      <p:ext uri="{BB962C8B-B14F-4D97-AF65-F5344CB8AC3E}">
        <p14:creationId xmlns:p14="http://schemas.microsoft.com/office/powerpoint/2010/main" val="259808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7A102-BAEA-4CA7-2111-5DCCB35A7223}"/>
              </a:ext>
            </a:extLst>
          </p:cNvPr>
          <p:cNvSpPr>
            <a:spLocks noGrp="1"/>
          </p:cNvSpPr>
          <p:nvPr>
            <p:ph type="dt" sz="half" idx="10"/>
          </p:nvPr>
        </p:nvSpPr>
        <p:spPr/>
        <p:txBody>
          <a:bodyPr/>
          <a:lstStyle/>
          <a:p>
            <a:fld id="{D1F03AB5-8334-44CB-B48F-1D5D537156E3}" type="datetimeFigureOut">
              <a:rPr lang="fr-FR" smtClean="0"/>
              <a:t>26/06/2025</a:t>
            </a:fld>
            <a:endParaRPr lang="fr-FR"/>
          </a:p>
        </p:txBody>
      </p:sp>
      <p:sp>
        <p:nvSpPr>
          <p:cNvPr id="3" name="Footer Placeholder 2">
            <a:extLst>
              <a:ext uri="{FF2B5EF4-FFF2-40B4-BE49-F238E27FC236}">
                <a16:creationId xmlns:a16="http://schemas.microsoft.com/office/drawing/2014/main" id="{D7914ED5-6FD1-80A8-B6C3-F200A20CE7E8}"/>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31379FC-5D21-3558-A8D5-295105F08F91}"/>
              </a:ext>
            </a:extLst>
          </p:cNvPr>
          <p:cNvSpPr>
            <a:spLocks noGrp="1"/>
          </p:cNvSpPr>
          <p:nvPr>
            <p:ph type="sldNum" sz="quarter" idx="12"/>
          </p:nvPr>
        </p:nvSpPr>
        <p:spPr/>
        <p:txBody>
          <a:bodyPr/>
          <a:lstStyle/>
          <a:p>
            <a:fld id="{5507381E-B32A-4140-8BB5-93E272AE1461}" type="slidenum">
              <a:rPr lang="fr-FR" smtClean="0"/>
              <a:t>‹#›</a:t>
            </a:fld>
            <a:endParaRPr lang="fr-FR"/>
          </a:p>
        </p:txBody>
      </p:sp>
    </p:spTree>
    <p:extLst>
      <p:ext uri="{BB962C8B-B14F-4D97-AF65-F5344CB8AC3E}">
        <p14:creationId xmlns:p14="http://schemas.microsoft.com/office/powerpoint/2010/main" val="298842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AD04-8FEA-7630-9208-563C0B30E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EB05FB36-8926-104D-8051-9D312D277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8FBA9F38-481F-4112-4A84-AE2819223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F2B5F-9627-A539-D798-4D228FAD8734}"/>
              </a:ext>
            </a:extLst>
          </p:cNvPr>
          <p:cNvSpPr>
            <a:spLocks noGrp="1"/>
          </p:cNvSpPr>
          <p:nvPr>
            <p:ph type="dt" sz="half" idx="10"/>
          </p:nvPr>
        </p:nvSpPr>
        <p:spPr/>
        <p:txBody>
          <a:bodyPr/>
          <a:lstStyle/>
          <a:p>
            <a:fld id="{D1F03AB5-8334-44CB-B48F-1D5D537156E3}" type="datetimeFigureOut">
              <a:rPr lang="fr-FR" smtClean="0"/>
              <a:t>26/06/2025</a:t>
            </a:fld>
            <a:endParaRPr lang="fr-FR"/>
          </a:p>
        </p:txBody>
      </p:sp>
      <p:sp>
        <p:nvSpPr>
          <p:cNvPr id="6" name="Footer Placeholder 5">
            <a:extLst>
              <a:ext uri="{FF2B5EF4-FFF2-40B4-BE49-F238E27FC236}">
                <a16:creationId xmlns:a16="http://schemas.microsoft.com/office/drawing/2014/main" id="{69351CE5-41A0-695F-1663-4B90B58BD4D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07E346CE-15FB-0637-7D0F-235B93CCBBDC}"/>
              </a:ext>
            </a:extLst>
          </p:cNvPr>
          <p:cNvSpPr>
            <a:spLocks noGrp="1"/>
          </p:cNvSpPr>
          <p:nvPr>
            <p:ph type="sldNum" sz="quarter" idx="12"/>
          </p:nvPr>
        </p:nvSpPr>
        <p:spPr/>
        <p:txBody>
          <a:bodyPr/>
          <a:lstStyle/>
          <a:p>
            <a:fld id="{5507381E-B32A-4140-8BB5-93E272AE1461}" type="slidenum">
              <a:rPr lang="fr-FR" smtClean="0"/>
              <a:t>‹#›</a:t>
            </a:fld>
            <a:endParaRPr lang="fr-FR"/>
          </a:p>
        </p:txBody>
      </p:sp>
    </p:spTree>
    <p:extLst>
      <p:ext uri="{BB962C8B-B14F-4D97-AF65-F5344CB8AC3E}">
        <p14:creationId xmlns:p14="http://schemas.microsoft.com/office/powerpoint/2010/main" val="402298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A143-9CDC-3F58-0D20-D7432AC28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6D6587FC-B18E-9E4D-B96E-270440232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F6074A68-8D0F-10B6-0C8F-59495C36A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D4D9E-DF92-8B9A-3919-C6438C03D448}"/>
              </a:ext>
            </a:extLst>
          </p:cNvPr>
          <p:cNvSpPr>
            <a:spLocks noGrp="1"/>
          </p:cNvSpPr>
          <p:nvPr>
            <p:ph type="dt" sz="half" idx="10"/>
          </p:nvPr>
        </p:nvSpPr>
        <p:spPr/>
        <p:txBody>
          <a:bodyPr/>
          <a:lstStyle/>
          <a:p>
            <a:fld id="{D1F03AB5-8334-44CB-B48F-1D5D537156E3}" type="datetimeFigureOut">
              <a:rPr lang="fr-FR" smtClean="0"/>
              <a:t>26/06/2025</a:t>
            </a:fld>
            <a:endParaRPr lang="fr-FR"/>
          </a:p>
        </p:txBody>
      </p:sp>
      <p:sp>
        <p:nvSpPr>
          <p:cNvPr id="6" name="Footer Placeholder 5">
            <a:extLst>
              <a:ext uri="{FF2B5EF4-FFF2-40B4-BE49-F238E27FC236}">
                <a16:creationId xmlns:a16="http://schemas.microsoft.com/office/drawing/2014/main" id="{E7F192BF-839F-B7CA-89AF-68F91D2945C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427B3A6-C146-E514-3D44-F89A5908025A}"/>
              </a:ext>
            </a:extLst>
          </p:cNvPr>
          <p:cNvSpPr>
            <a:spLocks noGrp="1"/>
          </p:cNvSpPr>
          <p:nvPr>
            <p:ph type="sldNum" sz="quarter" idx="12"/>
          </p:nvPr>
        </p:nvSpPr>
        <p:spPr/>
        <p:txBody>
          <a:bodyPr/>
          <a:lstStyle/>
          <a:p>
            <a:fld id="{5507381E-B32A-4140-8BB5-93E272AE1461}" type="slidenum">
              <a:rPr lang="fr-FR" smtClean="0"/>
              <a:t>‹#›</a:t>
            </a:fld>
            <a:endParaRPr lang="fr-FR"/>
          </a:p>
        </p:txBody>
      </p:sp>
    </p:spTree>
    <p:extLst>
      <p:ext uri="{BB962C8B-B14F-4D97-AF65-F5344CB8AC3E}">
        <p14:creationId xmlns:p14="http://schemas.microsoft.com/office/powerpoint/2010/main" val="55089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0B4BFE-568F-F5B7-45D8-245CC6FAD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2939021B-77E5-659B-A6F0-1DC56FC83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5C135A3-13CB-9516-3588-985F2996E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03AB5-8334-44CB-B48F-1D5D537156E3}" type="datetimeFigureOut">
              <a:rPr lang="fr-FR" smtClean="0"/>
              <a:t>26/06/2025</a:t>
            </a:fld>
            <a:endParaRPr lang="fr-FR"/>
          </a:p>
        </p:txBody>
      </p:sp>
      <p:sp>
        <p:nvSpPr>
          <p:cNvPr id="5" name="Footer Placeholder 4">
            <a:extLst>
              <a:ext uri="{FF2B5EF4-FFF2-40B4-BE49-F238E27FC236}">
                <a16:creationId xmlns:a16="http://schemas.microsoft.com/office/drawing/2014/main" id="{3A66C482-B384-1FEA-3290-536461B09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8DD0FE6E-074E-CEBE-98C0-69D81B72F3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7381E-B32A-4140-8BB5-93E272AE1461}" type="slidenum">
              <a:rPr lang="fr-FR" smtClean="0"/>
              <a:t>‹#›</a:t>
            </a:fld>
            <a:endParaRPr lang="fr-FR"/>
          </a:p>
        </p:txBody>
      </p:sp>
    </p:spTree>
    <p:extLst>
      <p:ext uri="{BB962C8B-B14F-4D97-AF65-F5344CB8AC3E}">
        <p14:creationId xmlns:p14="http://schemas.microsoft.com/office/powerpoint/2010/main" val="1733108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2A4D9C-A290-872C-0784-047C3BA6D807}"/>
              </a:ext>
            </a:extLst>
          </p:cNvPr>
          <p:cNvSpPr txBox="1"/>
          <p:nvPr/>
        </p:nvSpPr>
        <p:spPr>
          <a:xfrm>
            <a:off x="1889760" y="558799"/>
            <a:ext cx="8890000" cy="1323439"/>
          </a:xfrm>
          <a:prstGeom prst="rect">
            <a:avLst/>
          </a:prstGeom>
          <a:noFill/>
        </p:spPr>
        <p:txBody>
          <a:bodyPr wrap="square" rtlCol="0">
            <a:spAutoFit/>
          </a:bodyPr>
          <a:lstStyle/>
          <a:p>
            <a:pPr algn="ctr"/>
            <a:r>
              <a:rPr lang="fr-FR" sz="4000" b="1" u="sng" dirty="0">
                <a:solidFill>
                  <a:schemeClr val="bg1"/>
                </a:solidFill>
              </a:rPr>
              <a:t>Rappel de la signification de quelques verbes de consigne:</a:t>
            </a:r>
          </a:p>
        </p:txBody>
      </p:sp>
      <p:sp>
        <p:nvSpPr>
          <p:cNvPr id="5" name="TextBox 4">
            <a:extLst>
              <a:ext uri="{FF2B5EF4-FFF2-40B4-BE49-F238E27FC236}">
                <a16:creationId xmlns:a16="http://schemas.microsoft.com/office/drawing/2014/main" id="{05977CB0-5C55-23B2-5383-006416A4032E}"/>
              </a:ext>
            </a:extLst>
          </p:cNvPr>
          <p:cNvSpPr txBox="1"/>
          <p:nvPr/>
        </p:nvSpPr>
        <p:spPr>
          <a:xfrm>
            <a:off x="487679" y="2468880"/>
            <a:ext cx="7392599" cy="584775"/>
          </a:xfrm>
          <a:prstGeom prst="rect">
            <a:avLst/>
          </a:prstGeom>
          <a:noFill/>
        </p:spPr>
        <p:txBody>
          <a:bodyPr wrap="square" rtlCol="0">
            <a:spAutoFit/>
          </a:bodyPr>
          <a:lstStyle/>
          <a:p>
            <a:r>
              <a:rPr lang="fr-FR" sz="3200" b="1" u="sng" dirty="0">
                <a:solidFill>
                  <a:srgbClr val="002060"/>
                </a:solidFill>
              </a:rPr>
              <a:t>Exploiter un document: </a:t>
            </a:r>
          </a:p>
        </p:txBody>
      </p:sp>
      <p:sp>
        <p:nvSpPr>
          <p:cNvPr id="6" name="TextBox 5">
            <a:extLst>
              <a:ext uri="{FF2B5EF4-FFF2-40B4-BE49-F238E27FC236}">
                <a16:creationId xmlns:a16="http://schemas.microsoft.com/office/drawing/2014/main" id="{467B0128-1015-EE97-1105-F17DE82634CD}"/>
              </a:ext>
            </a:extLst>
          </p:cNvPr>
          <p:cNvSpPr txBox="1"/>
          <p:nvPr/>
        </p:nvSpPr>
        <p:spPr>
          <a:xfrm>
            <a:off x="487679" y="3220089"/>
            <a:ext cx="11183764" cy="1384995"/>
          </a:xfrm>
          <a:prstGeom prst="rect">
            <a:avLst/>
          </a:prstGeom>
          <a:noFill/>
        </p:spPr>
        <p:txBody>
          <a:bodyPr wrap="square" rtlCol="0">
            <a:spAutoFit/>
          </a:bodyPr>
          <a:lstStyle/>
          <a:p>
            <a:r>
              <a:rPr lang="fr-FR" sz="2800" b="1" dirty="0">
                <a:solidFill>
                  <a:schemeClr val="bg1"/>
                </a:solidFill>
              </a:rPr>
              <a:t>Lire le document en se posant les deux types de questions:</a:t>
            </a:r>
          </a:p>
          <a:p>
            <a:pPr marL="457200" indent="-457200">
              <a:buFontTx/>
              <a:buChar char="-"/>
            </a:pPr>
            <a:r>
              <a:rPr lang="fr-FR" sz="2800" b="1" dirty="0">
                <a:solidFill>
                  <a:schemeClr val="bg1"/>
                </a:solidFill>
              </a:rPr>
              <a:t>Questions d’observation</a:t>
            </a:r>
          </a:p>
          <a:p>
            <a:pPr marL="457200" indent="-457200">
              <a:buFontTx/>
              <a:buChar char="-"/>
            </a:pPr>
            <a:r>
              <a:rPr lang="fr-FR" sz="2800" b="1" dirty="0">
                <a:solidFill>
                  <a:schemeClr val="bg1"/>
                </a:solidFill>
              </a:rPr>
              <a:t>Questions de compréhension</a:t>
            </a:r>
          </a:p>
        </p:txBody>
      </p:sp>
    </p:spTree>
    <p:extLst>
      <p:ext uri="{BB962C8B-B14F-4D97-AF65-F5344CB8AC3E}">
        <p14:creationId xmlns:p14="http://schemas.microsoft.com/office/powerpoint/2010/main" val="343642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B0D6E6-E333-5C17-90B9-047453E5C210}"/>
              </a:ext>
            </a:extLst>
          </p:cNvPr>
          <p:cNvPicPr>
            <a:picLocks noChangeAspect="1"/>
          </p:cNvPicPr>
          <p:nvPr/>
        </p:nvPicPr>
        <p:blipFill>
          <a:blip r:embed="rId2"/>
          <a:stretch>
            <a:fillRect/>
          </a:stretch>
        </p:blipFill>
        <p:spPr>
          <a:xfrm>
            <a:off x="407542" y="2272536"/>
            <a:ext cx="5525271" cy="3553321"/>
          </a:xfrm>
          <a:prstGeom prst="rect">
            <a:avLst/>
          </a:prstGeom>
        </p:spPr>
      </p:pic>
      <p:sp>
        <p:nvSpPr>
          <p:cNvPr id="8" name="TextBox 7">
            <a:extLst>
              <a:ext uri="{FF2B5EF4-FFF2-40B4-BE49-F238E27FC236}">
                <a16:creationId xmlns:a16="http://schemas.microsoft.com/office/drawing/2014/main" id="{B7E65D7B-43DD-9BE5-6390-1A56CBDD60D6}"/>
              </a:ext>
            </a:extLst>
          </p:cNvPr>
          <p:cNvSpPr txBox="1"/>
          <p:nvPr/>
        </p:nvSpPr>
        <p:spPr>
          <a:xfrm>
            <a:off x="407542" y="273515"/>
            <a:ext cx="73925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002060"/>
                </a:solidFill>
                <a:effectLst/>
                <a:uLnTx/>
                <a:uFillTx/>
                <a:latin typeface="Calibri" panose="020F0502020204030204"/>
                <a:ea typeface="+mn-ea"/>
                <a:cs typeface="+mn-cs"/>
              </a:rPr>
              <a:t>2. Construction d’un</a:t>
            </a:r>
            <a:r>
              <a:rPr kumimoji="0" lang="fr-FR" sz="3200" b="1" i="0" u="sng" strike="noStrike" kern="1200" cap="none" spc="0" normalizeH="0" noProof="0" dirty="0">
                <a:ln>
                  <a:noFill/>
                </a:ln>
                <a:solidFill>
                  <a:srgbClr val="002060"/>
                </a:solidFill>
                <a:effectLst/>
                <a:uLnTx/>
                <a:uFillTx/>
                <a:latin typeface="Calibri" panose="020F0502020204030204"/>
                <a:ea typeface="+mn-ea"/>
                <a:cs typeface="+mn-cs"/>
              </a:rPr>
              <a:t> tableau</a:t>
            </a:r>
            <a:r>
              <a:rPr kumimoji="0" lang="fr-FR" sz="3200" b="1" i="0" u="sng" strike="noStrike" kern="1200" cap="none" spc="0" normalizeH="0" baseline="0" noProof="0" dirty="0">
                <a:ln>
                  <a:noFill/>
                </a:ln>
                <a:solidFill>
                  <a:srgbClr val="002060"/>
                </a:solidFill>
                <a:effectLst/>
                <a:uLnTx/>
                <a:uFillTx/>
                <a:latin typeface="Calibri" panose="020F0502020204030204"/>
                <a:ea typeface="+mn-ea"/>
                <a:cs typeface="+mn-cs"/>
              </a:rPr>
              <a:t> : </a:t>
            </a:r>
          </a:p>
        </p:txBody>
      </p:sp>
      <p:sp>
        <p:nvSpPr>
          <p:cNvPr id="9" name="TextBox 8">
            <a:extLst>
              <a:ext uri="{FF2B5EF4-FFF2-40B4-BE49-F238E27FC236}">
                <a16:creationId xmlns:a16="http://schemas.microsoft.com/office/drawing/2014/main" id="{96105FE4-25CC-6170-4278-B5522B7C3776}"/>
              </a:ext>
            </a:extLst>
          </p:cNvPr>
          <p:cNvSpPr txBox="1"/>
          <p:nvPr/>
        </p:nvSpPr>
        <p:spPr>
          <a:xfrm>
            <a:off x="407542" y="1032143"/>
            <a:ext cx="4601783" cy="1107996"/>
          </a:xfrm>
          <a:prstGeom prst="rect">
            <a:avLst/>
          </a:prstGeom>
          <a:noFill/>
        </p:spPr>
        <p:txBody>
          <a:bodyPr wrap="square" rtlCol="0">
            <a:spAutoFit/>
          </a:bodyPr>
          <a:lstStyle/>
          <a:p>
            <a:pPr algn="just"/>
            <a:r>
              <a:rPr lang="fr-FR" sz="2200" b="1" u="sng" dirty="0">
                <a:solidFill>
                  <a:schemeClr val="bg1"/>
                </a:solidFill>
              </a:rPr>
              <a:t>Exemple 1: </a:t>
            </a:r>
            <a:r>
              <a:rPr lang="fr-FR" sz="2200" b="1" u="sng" dirty="0">
                <a:solidFill>
                  <a:prstClr val="white"/>
                </a:solidFill>
                <a:ea typeface="Times New Roman" panose="02020603050405020304" pitchFamily="18" charset="0"/>
                <a:cs typeface="Arial" panose="020B0604020202020204" pitchFamily="34" charset="0"/>
              </a:rPr>
              <a:t>Traduire les résultats du document ci-dessous en tableau. </a:t>
            </a:r>
            <a:endParaRPr lang="en-US" sz="2200" b="1" u="sng" dirty="0">
              <a:solidFill>
                <a:prstClr val="white"/>
              </a:solidFill>
              <a:ea typeface="Times New Roman" panose="02020603050405020304" pitchFamily="18" charset="0"/>
              <a:cs typeface="Arial" panose="020B0604020202020204" pitchFamily="34" charset="0"/>
            </a:endParaRPr>
          </a:p>
          <a:p>
            <a:pPr algn="just"/>
            <a:endParaRPr lang="en-US" sz="2200" b="1" dirty="0">
              <a:solidFill>
                <a:schemeClr val="bg1"/>
              </a:solidFill>
              <a:effectLst/>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31E67CC9-6370-A9A0-079C-D6B6AFDEB6F2}"/>
              </a:ext>
            </a:extLst>
          </p:cNvPr>
          <p:cNvSpPr txBox="1"/>
          <p:nvPr/>
        </p:nvSpPr>
        <p:spPr>
          <a:xfrm>
            <a:off x="6493268" y="924489"/>
            <a:ext cx="5441524" cy="769441"/>
          </a:xfrm>
          <a:prstGeom prst="rect">
            <a:avLst/>
          </a:prstGeom>
          <a:noFill/>
        </p:spPr>
        <p:txBody>
          <a:bodyPr wrap="square" rtlCol="0">
            <a:spAutoFit/>
          </a:bodyPr>
          <a:lstStyle/>
          <a:p>
            <a:pPr algn="just"/>
            <a:r>
              <a:rPr lang="fr-FR" sz="2200" b="1" u="sng" dirty="0">
                <a:solidFill>
                  <a:schemeClr val="bg1"/>
                </a:solidFill>
              </a:rPr>
              <a:t>Exemple 2: Dresser un tableau regroupant les conditions expérimentales:</a:t>
            </a:r>
            <a:endParaRPr lang="en-US" sz="2200" b="1" u="sng" dirty="0">
              <a:solidFill>
                <a:schemeClr val="bg1"/>
              </a:solidFill>
              <a:effectLst/>
              <a:ea typeface="Times New Roman" panose="020206030504050203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7E492E55-0152-26C3-909D-75A18DA71530}"/>
              </a:ext>
            </a:extLst>
          </p:cNvPr>
          <p:cNvPicPr>
            <a:picLocks noChangeAspect="1"/>
          </p:cNvPicPr>
          <p:nvPr/>
        </p:nvPicPr>
        <p:blipFill>
          <a:blip r:embed="rId3"/>
          <a:stretch>
            <a:fillRect/>
          </a:stretch>
        </p:blipFill>
        <p:spPr>
          <a:xfrm>
            <a:off x="6380939" y="2238213"/>
            <a:ext cx="5811061" cy="3743847"/>
          </a:xfrm>
          <a:prstGeom prst="rect">
            <a:avLst/>
          </a:prstGeom>
        </p:spPr>
      </p:pic>
    </p:spTree>
    <p:extLst>
      <p:ext uri="{BB962C8B-B14F-4D97-AF65-F5344CB8AC3E}">
        <p14:creationId xmlns:p14="http://schemas.microsoft.com/office/powerpoint/2010/main" val="236390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2CFBD2-F56D-8FFD-24FF-606B955D769D}"/>
              </a:ext>
            </a:extLst>
          </p:cNvPr>
          <p:cNvPicPr>
            <a:picLocks noChangeAspect="1"/>
          </p:cNvPicPr>
          <p:nvPr/>
        </p:nvPicPr>
        <p:blipFill>
          <a:blip r:embed="rId2"/>
          <a:stretch>
            <a:fillRect/>
          </a:stretch>
        </p:blipFill>
        <p:spPr>
          <a:xfrm>
            <a:off x="180149" y="4993198"/>
            <a:ext cx="11831701" cy="1200318"/>
          </a:xfrm>
          <a:prstGeom prst="rect">
            <a:avLst/>
          </a:prstGeom>
        </p:spPr>
      </p:pic>
      <p:sp>
        <p:nvSpPr>
          <p:cNvPr id="7" name="TextBox 6">
            <a:extLst>
              <a:ext uri="{FF2B5EF4-FFF2-40B4-BE49-F238E27FC236}">
                <a16:creationId xmlns:a16="http://schemas.microsoft.com/office/drawing/2014/main" id="{B914BC4D-C5B2-517A-164B-99F00BD2079D}"/>
              </a:ext>
            </a:extLst>
          </p:cNvPr>
          <p:cNvSpPr txBox="1"/>
          <p:nvPr/>
        </p:nvSpPr>
        <p:spPr>
          <a:xfrm>
            <a:off x="407542" y="273515"/>
            <a:ext cx="73925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002060"/>
                </a:solidFill>
                <a:effectLst/>
                <a:uLnTx/>
                <a:uFillTx/>
                <a:latin typeface="Calibri" panose="020F0502020204030204"/>
                <a:ea typeface="+mn-ea"/>
                <a:cs typeface="+mn-cs"/>
              </a:rPr>
              <a:t>2. Correction- Construction d’un</a:t>
            </a:r>
            <a:r>
              <a:rPr kumimoji="0" lang="fr-FR" sz="3200" b="1" i="0" u="sng" strike="noStrike" kern="1200" cap="none" spc="0" normalizeH="0" noProof="0" dirty="0">
                <a:ln>
                  <a:noFill/>
                </a:ln>
                <a:solidFill>
                  <a:srgbClr val="002060"/>
                </a:solidFill>
                <a:effectLst/>
                <a:uLnTx/>
                <a:uFillTx/>
                <a:latin typeface="Calibri" panose="020F0502020204030204"/>
                <a:ea typeface="+mn-ea"/>
                <a:cs typeface="+mn-cs"/>
              </a:rPr>
              <a:t> tableau</a:t>
            </a:r>
            <a:r>
              <a:rPr kumimoji="0" lang="fr-FR" sz="3200" b="1" i="0" u="sng" strike="noStrike" kern="1200" cap="none" spc="0" normalizeH="0" baseline="0" noProof="0" dirty="0">
                <a:ln>
                  <a:noFill/>
                </a:ln>
                <a:solidFill>
                  <a:srgbClr val="002060"/>
                </a:solidFill>
                <a:effectLst/>
                <a:uLnTx/>
                <a:uFillTx/>
                <a:latin typeface="Calibri" panose="020F0502020204030204"/>
                <a:ea typeface="+mn-ea"/>
                <a:cs typeface="+mn-cs"/>
              </a:rPr>
              <a:t> : </a:t>
            </a:r>
          </a:p>
        </p:txBody>
      </p:sp>
      <p:sp>
        <p:nvSpPr>
          <p:cNvPr id="9" name="TextBox 8">
            <a:extLst>
              <a:ext uri="{FF2B5EF4-FFF2-40B4-BE49-F238E27FC236}">
                <a16:creationId xmlns:a16="http://schemas.microsoft.com/office/drawing/2014/main" id="{AF492508-545C-E047-57A7-0E736789764E}"/>
              </a:ext>
            </a:extLst>
          </p:cNvPr>
          <p:cNvSpPr txBox="1"/>
          <p:nvPr/>
        </p:nvSpPr>
        <p:spPr>
          <a:xfrm>
            <a:off x="254285" y="991927"/>
            <a:ext cx="11150030" cy="769441"/>
          </a:xfrm>
          <a:prstGeom prst="rect">
            <a:avLst/>
          </a:prstGeom>
          <a:noFill/>
        </p:spPr>
        <p:txBody>
          <a:bodyPr wrap="square">
            <a:spAutoFit/>
          </a:bodyPr>
          <a:lstStyle/>
          <a:p>
            <a:pPr algn="just"/>
            <a:r>
              <a:rPr lang="fr-FR" sz="2200" b="1" u="sng" dirty="0">
                <a:solidFill>
                  <a:srgbClr val="002060"/>
                </a:solidFill>
              </a:rPr>
              <a:t>Exemple 1: </a:t>
            </a:r>
            <a:r>
              <a:rPr lang="fr-FR" sz="2200" b="1" u="sng" dirty="0">
                <a:solidFill>
                  <a:srgbClr val="002060"/>
                </a:solidFill>
                <a:ea typeface="Times New Roman" panose="02020603050405020304" pitchFamily="18" charset="0"/>
                <a:cs typeface="Arial" panose="020B0604020202020204" pitchFamily="34" charset="0"/>
              </a:rPr>
              <a:t>Tableau montrant la variation de la masse de viande en fonction du temps dans les tubes A et B</a:t>
            </a:r>
            <a:endParaRPr lang="en-US" sz="2200" b="1" u="sng" dirty="0">
              <a:solidFill>
                <a:srgbClr val="002060"/>
              </a:solidFill>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CA53A8E6-A0FE-302E-3C3F-1E08AB6CCB8A}"/>
              </a:ext>
            </a:extLst>
          </p:cNvPr>
          <p:cNvSpPr txBox="1"/>
          <p:nvPr/>
        </p:nvSpPr>
        <p:spPr>
          <a:xfrm>
            <a:off x="102743" y="4224341"/>
            <a:ext cx="11394039" cy="430887"/>
          </a:xfrm>
          <a:prstGeom prst="rect">
            <a:avLst/>
          </a:prstGeom>
          <a:noFill/>
        </p:spPr>
        <p:txBody>
          <a:bodyPr wrap="square" rtlCol="0">
            <a:spAutoFit/>
          </a:bodyPr>
          <a:lstStyle/>
          <a:p>
            <a:pPr algn="just"/>
            <a:r>
              <a:rPr lang="fr-FR" sz="2200" b="1" u="sng" dirty="0">
                <a:solidFill>
                  <a:srgbClr val="002060"/>
                </a:solidFill>
              </a:rPr>
              <a:t>Exemple 2: Tableau regroupant les conditions expérimentales:</a:t>
            </a:r>
            <a:endParaRPr lang="en-US" sz="2200" b="1" u="sng" dirty="0">
              <a:solidFill>
                <a:srgbClr val="002060"/>
              </a:solidFill>
              <a:effectLst/>
              <a:ea typeface="Times New Roman" panose="020206030504050203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A051A6FD-5ECB-8534-6A8B-531D014320E4}"/>
              </a:ext>
            </a:extLst>
          </p:cNvPr>
          <p:cNvPicPr>
            <a:picLocks noChangeAspect="1"/>
          </p:cNvPicPr>
          <p:nvPr/>
        </p:nvPicPr>
        <p:blipFill>
          <a:blip r:embed="rId3"/>
          <a:stretch>
            <a:fillRect/>
          </a:stretch>
        </p:blipFill>
        <p:spPr>
          <a:xfrm>
            <a:off x="313518" y="1981105"/>
            <a:ext cx="5782482" cy="1305107"/>
          </a:xfrm>
          <a:prstGeom prst="rect">
            <a:avLst/>
          </a:prstGeom>
        </p:spPr>
      </p:pic>
    </p:spTree>
    <p:extLst>
      <p:ext uri="{BB962C8B-B14F-4D97-AF65-F5344CB8AC3E}">
        <p14:creationId xmlns:p14="http://schemas.microsoft.com/office/powerpoint/2010/main" val="176580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426C-F994-DFD8-7BB2-50EC3158463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8398482-07EA-8876-DD2A-8DFFB683CAD9}"/>
              </a:ext>
            </a:extLst>
          </p:cNvPr>
          <p:cNvSpPr txBox="1"/>
          <p:nvPr/>
        </p:nvSpPr>
        <p:spPr>
          <a:xfrm>
            <a:off x="535296" y="550649"/>
            <a:ext cx="73925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002060"/>
                </a:solidFill>
                <a:effectLst/>
                <a:uLnTx/>
                <a:uFillTx/>
                <a:latin typeface="Calibri" panose="020F0502020204030204"/>
                <a:ea typeface="+mn-ea"/>
                <a:cs typeface="+mn-cs"/>
              </a:rPr>
              <a:t>3. Construction d’un</a:t>
            </a:r>
            <a:r>
              <a:rPr kumimoji="0" lang="fr-FR" sz="3200" b="1" i="0" u="sng" strike="noStrike" kern="1200" cap="none" spc="0" normalizeH="0" noProof="0" dirty="0">
                <a:ln>
                  <a:noFill/>
                </a:ln>
                <a:solidFill>
                  <a:srgbClr val="002060"/>
                </a:solidFill>
                <a:effectLst/>
                <a:uLnTx/>
                <a:uFillTx/>
                <a:latin typeface="Calibri" panose="020F0502020204030204"/>
                <a:ea typeface="+mn-ea"/>
                <a:cs typeface="+mn-cs"/>
              </a:rPr>
              <a:t> graphe</a:t>
            </a:r>
            <a:r>
              <a:rPr kumimoji="0" lang="fr-FR" sz="3200" b="1" i="0" u="sng" strike="noStrike" kern="1200" cap="none" spc="0" normalizeH="0" baseline="0" noProof="0" dirty="0">
                <a:ln>
                  <a:noFill/>
                </a:ln>
                <a:solidFill>
                  <a:srgbClr val="002060"/>
                </a:solidFill>
                <a:effectLst/>
                <a:uLnTx/>
                <a:uFillTx/>
                <a:latin typeface="Calibri" panose="020F0502020204030204"/>
                <a:ea typeface="+mn-ea"/>
                <a:cs typeface="+mn-cs"/>
              </a:rPr>
              <a:t> : </a:t>
            </a:r>
          </a:p>
        </p:txBody>
      </p:sp>
      <p:sp>
        <p:nvSpPr>
          <p:cNvPr id="10" name="TextBox 9">
            <a:extLst>
              <a:ext uri="{FF2B5EF4-FFF2-40B4-BE49-F238E27FC236}">
                <a16:creationId xmlns:a16="http://schemas.microsoft.com/office/drawing/2014/main" id="{4263E286-8EE2-BFFF-4D26-EB25D3A373D1}"/>
              </a:ext>
            </a:extLst>
          </p:cNvPr>
          <p:cNvSpPr txBox="1"/>
          <p:nvPr/>
        </p:nvSpPr>
        <p:spPr>
          <a:xfrm>
            <a:off x="535296" y="1308206"/>
            <a:ext cx="10519697" cy="178510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200" b="0" i="0" u="sng" strike="noStrike" kern="1200" cap="none" spc="0" normalizeH="0" baseline="0" noProof="0" dirty="0">
                <a:ln>
                  <a:noFill/>
                </a:ln>
                <a:solidFill>
                  <a:schemeClr val="bg1"/>
                </a:solidFill>
                <a:effectLst/>
                <a:uLnTx/>
                <a:uFillTx/>
                <a:latin typeface="Calibri" panose="020F0502020204030204"/>
                <a:ea typeface="+mn-ea"/>
                <a:cs typeface="+mn-cs"/>
              </a:rPr>
              <a:t>Exemple:</a:t>
            </a:r>
          </a:p>
          <a:p>
            <a:pPr lvl="0" algn="just"/>
            <a:r>
              <a:rPr lang="fr-FR" sz="2200" dirty="0">
                <a:solidFill>
                  <a:schemeClr val="bg1"/>
                </a:solidFill>
              </a:rPr>
              <a:t>Pour étudier les échanges gazeux durant la respiration cellulaire, on réalise l’expérience suivante : On place dans une enceinte bien fermée des tissus musculaires vivants à 37°C. On mesure le taux de CO2 et celui d’O2 pendant 5 minutes. Les résultats figurent dans le tableau ci-dessous.</a:t>
            </a:r>
            <a:endParaRPr kumimoji="0" lang="en-US" sz="22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509D41AB-B625-AE1E-0785-A496B7E329F3}"/>
              </a:ext>
            </a:extLst>
          </p:cNvPr>
          <p:cNvSpPr txBox="1"/>
          <p:nvPr/>
        </p:nvSpPr>
        <p:spPr>
          <a:xfrm>
            <a:off x="535296" y="5682191"/>
            <a:ext cx="11249162" cy="769441"/>
          </a:xfrm>
          <a:prstGeom prst="rect">
            <a:avLst/>
          </a:prstGeom>
          <a:noFill/>
        </p:spPr>
        <p:txBody>
          <a:bodyPr wrap="square">
            <a:spAutoFit/>
          </a:bodyPr>
          <a:lstStyle/>
          <a:p>
            <a:r>
              <a:rPr lang="fr-FR" sz="2200" b="1" u="sng" dirty="0">
                <a:solidFill>
                  <a:schemeClr val="bg1"/>
                </a:solidFill>
              </a:rPr>
              <a:t>Tracer la courbe montrant la variation du taux de dioxygène (O2) en fonction du temps dans l’enceinte. </a:t>
            </a:r>
            <a:endParaRPr lang="en-US" sz="2200" b="1" u="sng" dirty="0">
              <a:solidFill>
                <a:schemeClr val="bg1"/>
              </a:solidFill>
            </a:endParaRPr>
          </a:p>
        </p:txBody>
      </p:sp>
      <p:pic>
        <p:nvPicPr>
          <p:cNvPr id="3" name="Picture 2">
            <a:extLst>
              <a:ext uri="{FF2B5EF4-FFF2-40B4-BE49-F238E27FC236}">
                <a16:creationId xmlns:a16="http://schemas.microsoft.com/office/drawing/2014/main" id="{20103256-6B16-DFCB-279E-3A62106062FC}"/>
              </a:ext>
            </a:extLst>
          </p:cNvPr>
          <p:cNvPicPr>
            <a:picLocks noChangeAspect="1"/>
          </p:cNvPicPr>
          <p:nvPr/>
        </p:nvPicPr>
        <p:blipFill>
          <a:blip r:embed="rId3"/>
          <a:stretch>
            <a:fillRect/>
          </a:stretch>
        </p:blipFill>
        <p:spPr>
          <a:xfrm>
            <a:off x="535296" y="3429000"/>
            <a:ext cx="10593278" cy="1495634"/>
          </a:xfrm>
          <a:prstGeom prst="rect">
            <a:avLst/>
          </a:prstGeom>
        </p:spPr>
      </p:pic>
    </p:spTree>
    <p:extLst>
      <p:ext uri="{BB962C8B-B14F-4D97-AF65-F5344CB8AC3E}">
        <p14:creationId xmlns:p14="http://schemas.microsoft.com/office/powerpoint/2010/main" val="126534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5D6262-1A3B-1E8B-40FB-4AAAF23222A4}"/>
              </a:ext>
            </a:extLst>
          </p:cNvPr>
          <p:cNvPicPr>
            <a:picLocks noChangeAspect="1"/>
          </p:cNvPicPr>
          <p:nvPr/>
        </p:nvPicPr>
        <p:blipFill>
          <a:blip r:embed="rId2"/>
          <a:srcRect/>
          <a:stretch>
            <a:fillRect/>
          </a:stretch>
        </p:blipFill>
        <p:spPr bwMode="auto">
          <a:xfrm>
            <a:off x="482137" y="1713324"/>
            <a:ext cx="8343364" cy="4847876"/>
          </a:xfrm>
          <a:prstGeom prst="rect">
            <a:avLst/>
          </a:prstGeom>
          <a:noFill/>
          <a:ln w="9525">
            <a:noFill/>
            <a:miter lim="800000"/>
            <a:headEnd/>
            <a:tailEnd/>
          </a:ln>
        </p:spPr>
      </p:pic>
      <p:sp>
        <p:nvSpPr>
          <p:cNvPr id="8" name="TextBox 7">
            <a:extLst>
              <a:ext uri="{FF2B5EF4-FFF2-40B4-BE49-F238E27FC236}">
                <a16:creationId xmlns:a16="http://schemas.microsoft.com/office/drawing/2014/main" id="{4722F514-331E-1F2F-E11F-C76E9F91DA1A}"/>
              </a:ext>
            </a:extLst>
          </p:cNvPr>
          <p:cNvSpPr txBox="1"/>
          <p:nvPr/>
        </p:nvSpPr>
        <p:spPr>
          <a:xfrm>
            <a:off x="328773" y="881575"/>
            <a:ext cx="11558427" cy="457048"/>
          </a:xfrm>
          <a:prstGeom prst="rect">
            <a:avLst/>
          </a:prstGeom>
          <a:noFill/>
        </p:spPr>
        <p:txBody>
          <a:bodyPr wrap="square">
            <a:spAutoFit/>
          </a:bodyPr>
          <a:lstStyle/>
          <a:p>
            <a:pPr marR="0" lvl="0" algn="just" rtl="0">
              <a:lnSpc>
                <a:spcPct val="115000"/>
              </a:lnSpc>
              <a:spcAft>
                <a:spcPts val="1000"/>
              </a:spcAft>
              <a:tabLst>
                <a:tab pos="1295400" algn="l"/>
              </a:tabLst>
            </a:pPr>
            <a:r>
              <a:rPr lang="fr-FR" sz="2200" b="1" u="sng"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Titre : Courbe montrant la variation du taux de dioxygène en fonction du temps. </a:t>
            </a:r>
            <a:endParaRPr lang="en-US" sz="2200" u="sng"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05EB1AFB-440C-5F72-0443-5D46E1683C16}"/>
              </a:ext>
            </a:extLst>
          </p:cNvPr>
          <p:cNvSpPr txBox="1"/>
          <p:nvPr/>
        </p:nvSpPr>
        <p:spPr>
          <a:xfrm>
            <a:off x="596941" y="296800"/>
            <a:ext cx="73925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none" spc="0" normalizeH="0" baseline="0" noProof="0" dirty="0">
                <a:ln>
                  <a:noFill/>
                </a:ln>
                <a:solidFill>
                  <a:srgbClr val="002060"/>
                </a:solidFill>
                <a:effectLst/>
                <a:uLnTx/>
                <a:uFillTx/>
                <a:latin typeface="Calibri" panose="020F0502020204030204"/>
                <a:ea typeface="+mn-ea"/>
                <a:cs typeface="+mn-cs"/>
              </a:rPr>
              <a:t>3. Correction - Construction d’un</a:t>
            </a:r>
            <a:r>
              <a:rPr kumimoji="0" lang="fr-FR" sz="3200" b="1" i="0" u="sng" strike="noStrike" kern="1200" cap="none" spc="0" normalizeH="0" noProof="0" dirty="0">
                <a:ln>
                  <a:noFill/>
                </a:ln>
                <a:solidFill>
                  <a:srgbClr val="002060"/>
                </a:solidFill>
                <a:effectLst/>
                <a:uLnTx/>
                <a:uFillTx/>
                <a:latin typeface="Calibri" panose="020F0502020204030204"/>
                <a:ea typeface="+mn-ea"/>
                <a:cs typeface="+mn-cs"/>
              </a:rPr>
              <a:t> graphe</a:t>
            </a:r>
            <a:r>
              <a:rPr kumimoji="0" lang="fr-FR" sz="3200" b="1" i="0" u="sng" strike="noStrike" kern="1200" cap="none" spc="0" normalizeH="0" baseline="0" noProof="0" dirty="0">
                <a:ln>
                  <a:noFill/>
                </a:ln>
                <a:solidFill>
                  <a:srgbClr val="002060"/>
                </a:solidFill>
                <a:effectLst/>
                <a:uLnTx/>
                <a:uFillTx/>
                <a:latin typeface="Calibri" panose="020F0502020204030204"/>
                <a:ea typeface="+mn-ea"/>
                <a:cs typeface="+mn-cs"/>
              </a:rPr>
              <a:t> : </a:t>
            </a:r>
          </a:p>
        </p:txBody>
      </p:sp>
    </p:spTree>
    <p:extLst>
      <p:ext uri="{BB962C8B-B14F-4D97-AF65-F5344CB8AC3E}">
        <p14:creationId xmlns:p14="http://schemas.microsoft.com/office/powerpoint/2010/main" val="376928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6E1B0-ACEF-4AAC-9424-DFD95256177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0D5948F-BCF5-5A34-803C-0C44E175ABC1}"/>
              </a:ext>
            </a:extLst>
          </p:cNvPr>
          <p:cNvSpPr txBox="1"/>
          <p:nvPr/>
        </p:nvSpPr>
        <p:spPr>
          <a:xfrm>
            <a:off x="278442" y="157195"/>
            <a:ext cx="73925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u="sng" noProof="0" dirty="0">
                <a:solidFill>
                  <a:srgbClr val="002060"/>
                </a:solidFill>
                <a:latin typeface="Calibri" panose="020F0502020204030204"/>
              </a:rPr>
              <a:t>4. Traduction d’un schéma en texte</a:t>
            </a:r>
            <a:r>
              <a:rPr kumimoji="0" lang="fr-FR" sz="3200" b="1" i="0" u="sng" strike="noStrike" kern="1200" cap="none" spc="0" normalizeH="0" baseline="0" noProof="0" dirty="0">
                <a:ln>
                  <a:noFill/>
                </a:ln>
                <a:solidFill>
                  <a:srgbClr val="002060"/>
                </a:solidFill>
                <a:effectLst/>
                <a:uLnTx/>
                <a:uFillTx/>
                <a:latin typeface="Calibri" panose="020F0502020204030204"/>
                <a:ea typeface="+mn-ea"/>
                <a:cs typeface="+mn-cs"/>
              </a:rPr>
              <a:t> : </a:t>
            </a:r>
          </a:p>
        </p:txBody>
      </p:sp>
      <p:sp>
        <p:nvSpPr>
          <p:cNvPr id="10" name="TextBox 9">
            <a:extLst>
              <a:ext uri="{FF2B5EF4-FFF2-40B4-BE49-F238E27FC236}">
                <a16:creationId xmlns:a16="http://schemas.microsoft.com/office/drawing/2014/main" id="{F6AE481D-C267-5739-000B-0740C6A929C6}"/>
              </a:ext>
            </a:extLst>
          </p:cNvPr>
          <p:cNvSpPr txBox="1"/>
          <p:nvPr/>
        </p:nvSpPr>
        <p:spPr>
          <a:xfrm>
            <a:off x="278442" y="741970"/>
            <a:ext cx="10519697"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200" b="0" i="0" u="sng" strike="noStrike" kern="1200" cap="none" spc="0" normalizeH="0" baseline="0" noProof="0" dirty="0">
                <a:ln>
                  <a:noFill/>
                </a:ln>
                <a:solidFill>
                  <a:prstClr val="white"/>
                </a:solidFill>
                <a:effectLst/>
                <a:uLnTx/>
                <a:uFillTx/>
                <a:latin typeface="Calibri" panose="020F0502020204030204"/>
                <a:ea typeface="+mn-ea"/>
                <a:cs typeface="+mn-cs"/>
              </a:rPr>
              <a:t>Exemple 1:</a:t>
            </a:r>
          </a:p>
          <a:p>
            <a:pPr lvl="0"/>
            <a:r>
              <a:rPr lang="fr-FR" sz="2200" dirty="0">
                <a:solidFill>
                  <a:schemeClr val="bg1"/>
                </a:solidFill>
              </a:rPr>
              <a:t>Rédiger un texte court expliquant le trajet suivi par le dioxygène de l’alvéole pulmonaire jusqu’aux cellules, schématisé dans le document ci-dessous.</a:t>
            </a:r>
            <a:endParaRPr lang="en-US" sz="2200" dirty="0">
              <a:solidFill>
                <a:schemeClr val="bg1"/>
              </a:solidFill>
            </a:endParaRPr>
          </a:p>
        </p:txBody>
      </p:sp>
      <p:pic>
        <p:nvPicPr>
          <p:cNvPr id="2" name="Picture 1">
            <a:extLst>
              <a:ext uri="{FF2B5EF4-FFF2-40B4-BE49-F238E27FC236}">
                <a16:creationId xmlns:a16="http://schemas.microsoft.com/office/drawing/2014/main" id="{59EAB53F-A6D5-A360-38BF-70BD40929FCA}"/>
              </a:ext>
            </a:extLst>
          </p:cNvPr>
          <p:cNvPicPr>
            <a:picLocks noChangeAspect="1"/>
          </p:cNvPicPr>
          <p:nvPr/>
        </p:nvPicPr>
        <p:blipFill>
          <a:blip r:embed="rId3"/>
          <a:srcRect/>
          <a:stretch>
            <a:fillRect/>
          </a:stretch>
        </p:blipFill>
        <p:spPr bwMode="auto">
          <a:xfrm>
            <a:off x="106861" y="2136884"/>
            <a:ext cx="8266577" cy="3313753"/>
          </a:xfrm>
          <a:prstGeom prst="rect">
            <a:avLst/>
          </a:prstGeom>
          <a:noFill/>
          <a:ln w="9525">
            <a:noFill/>
            <a:miter lim="800000"/>
            <a:headEnd/>
            <a:tailEnd/>
          </a:ln>
        </p:spPr>
      </p:pic>
      <p:sp>
        <p:nvSpPr>
          <p:cNvPr id="3" name="TextBox 2">
            <a:extLst>
              <a:ext uri="{FF2B5EF4-FFF2-40B4-BE49-F238E27FC236}">
                <a16:creationId xmlns:a16="http://schemas.microsoft.com/office/drawing/2014/main" id="{F8F49CFF-1649-343E-406C-8606617829ED}"/>
              </a:ext>
            </a:extLst>
          </p:cNvPr>
          <p:cNvSpPr txBox="1"/>
          <p:nvPr/>
        </p:nvSpPr>
        <p:spPr>
          <a:xfrm>
            <a:off x="8373438" y="1849966"/>
            <a:ext cx="3540121" cy="3477875"/>
          </a:xfrm>
          <a:prstGeom prst="rect">
            <a:avLst/>
          </a:prstGeom>
          <a:noFill/>
        </p:spPr>
        <p:txBody>
          <a:bodyPr wrap="square" rtlCol="0">
            <a:spAutoFit/>
          </a:bodyPr>
          <a:lstStyle/>
          <a:p>
            <a:pPr algn="just"/>
            <a:r>
              <a:rPr lang="fr-FR" sz="2200" b="1" dirty="0"/>
              <a:t>Correction</a:t>
            </a:r>
            <a:r>
              <a:rPr lang="fr-FR" sz="2200" dirty="0"/>
              <a:t>:</a:t>
            </a:r>
          </a:p>
          <a:p>
            <a:pPr algn="just"/>
            <a:r>
              <a:rPr lang="fr-FR" sz="2200" dirty="0"/>
              <a:t>Le dioxygène de l’air alvéolaire </a:t>
            </a:r>
            <a:r>
              <a:rPr lang="fr-FR" sz="2200" b="1" u="sng" dirty="0"/>
              <a:t>diffuse</a:t>
            </a:r>
            <a:r>
              <a:rPr lang="fr-FR" sz="2200" dirty="0"/>
              <a:t> dans le sang. L’Hb avec le dioxygène </a:t>
            </a:r>
            <a:r>
              <a:rPr lang="fr-FR" sz="2200" b="1" u="sng" dirty="0"/>
              <a:t>donne </a:t>
            </a:r>
            <a:r>
              <a:rPr lang="fr-FR" sz="2200" dirty="0"/>
              <a:t>l’oxyhémoglobine qui est </a:t>
            </a:r>
            <a:r>
              <a:rPr lang="fr-FR" sz="2200" b="1" u="sng" dirty="0"/>
              <a:t>transportée</a:t>
            </a:r>
            <a:r>
              <a:rPr lang="fr-FR" sz="2200" dirty="0"/>
              <a:t> vers les cellules. A ce niveau l’oxyhémoglobine  </a:t>
            </a:r>
            <a:r>
              <a:rPr lang="fr-FR" sz="2200" b="1" u="sng" dirty="0"/>
              <a:t>donne</a:t>
            </a:r>
            <a:r>
              <a:rPr lang="fr-FR" sz="2200" dirty="0"/>
              <a:t> le dioxygène qui </a:t>
            </a:r>
            <a:r>
              <a:rPr lang="fr-FR" sz="2200" b="1" u="sng" dirty="0"/>
              <a:t>diffuse</a:t>
            </a:r>
            <a:r>
              <a:rPr lang="fr-FR" sz="2200" dirty="0"/>
              <a:t> vers les cellules.  </a:t>
            </a:r>
          </a:p>
        </p:txBody>
      </p:sp>
    </p:spTree>
    <p:extLst>
      <p:ext uri="{BB962C8B-B14F-4D97-AF65-F5344CB8AC3E}">
        <p14:creationId xmlns:p14="http://schemas.microsoft.com/office/powerpoint/2010/main" val="34653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46D12B-004A-86C4-B6E2-B47E075AF6B0}"/>
              </a:ext>
            </a:extLst>
          </p:cNvPr>
          <p:cNvPicPr>
            <a:picLocks noChangeAspect="1"/>
          </p:cNvPicPr>
          <p:nvPr/>
        </p:nvPicPr>
        <p:blipFill>
          <a:blip r:embed="rId2"/>
          <a:srcRect/>
          <a:stretch>
            <a:fillRect/>
          </a:stretch>
        </p:blipFill>
        <p:spPr bwMode="auto">
          <a:xfrm>
            <a:off x="278442" y="1708203"/>
            <a:ext cx="7929617" cy="3441593"/>
          </a:xfrm>
          <a:prstGeom prst="rect">
            <a:avLst/>
          </a:prstGeom>
          <a:noFill/>
          <a:ln w="9525">
            <a:noFill/>
            <a:miter lim="800000"/>
            <a:headEnd/>
            <a:tailEnd/>
          </a:ln>
        </p:spPr>
      </p:pic>
      <p:sp>
        <p:nvSpPr>
          <p:cNvPr id="5" name="TextBox 4">
            <a:extLst>
              <a:ext uri="{FF2B5EF4-FFF2-40B4-BE49-F238E27FC236}">
                <a16:creationId xmlns:a16="http://schemas.microsoft.com/office/drawing/2014/main" id="{B5B24891-4442-CA6A-6957-4D726F9A7F2F}"/>
              </a:ext>
            </a:extLst>
          </p:cNvPr>
          <p:cNvSpPr txBox="1"/>
          <p:nvPr/>
        </p:nvSpPr>
        <p:spPr>
          <a:xfrm>
            <a:off x="278442" y="741970"/>
            <a:ext cx="10519697"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200" b="0" i="0" u="sng" strike="noStrike" kern="1200" cap="none" spc="0" normalizeH="0" baseline="0" noProof="0" dirty="0">
                <a:ln>
                  <a:noFill/>
                </a:ln>
                <a:solidFill>
                  <a:prstClr val="white"/>
                </a:solidFill>
                <a:effectLst/>
                <a:uLnTx/>
                <a:uFillTx/>
                <a:latin typeface="Calibri" panose="020F0502020204030204"/>
                <a:ea typeface="+mn-ea"/>
                <a:cs typeface="+mn-cs"/>
              </a:rPr>
              <a:t>Exemple 2:</a:t>
            </a:r>
          </a:p>
          <a:p>
            <a:r>
              <a:rPr lang="fr-FR" sz="2200" dirty="0">
                <a:solidFill>
                  <a:schemeClr val="bg1"/>
                </a:solidFill>
              </a:rPr>
              <a:t>Rédiger un texte court décrivant les deux phases de l’activité cardiaque illustrées.</a:t>
            </a:r>
            <a:endParaRPr lang="en-US" sz="2200" dirty="0">
              <a:solidFill>
                <a:schemeClr val="bg1"/>
              </a:solidFill>
            </a:endParaRPr>
          </a:p>
          <a:p>
            <a:pPr lvl="0"/>
            <a:endParaRPr lang="en-US" sz="2200" dirty="0">
              <a:solidFill>
                <a:schemeClr val="bg1"/>
              </a:solidFill>
            </a:endParaRPr>
          </a:p>
        </p:txBody>
      </p:sp>
      <p:sp>
        <p:nvSpPr>
          <p:cNvPr id="7" name="TextBox 6">
            <a:extLst>
              <a:ext uri="{FF2B5EF4-FFF2-40B4-BE49-F238E27FC236}">
                <a16:creationId xmlns:a16="http://schemas.microsoft.com/office/drawing/2014/main" id="{5C765088-F182-BD1F-B64E-020C7D38C4AD}"/>
              </a:ext>
            </a:extLst>
          </p:cNvPr>
          <p:cNvSpPr txBox="1"/>
          <p:nvPr/>
        </p:nvSpPr>
        <p:spPr>
          <a:xfrm>
            <a:off x="8253389" y="1562289"/>
            <a:ext cx="3660169" cy="4978607"/>
          </a:xfrm>
          <a:prstGeom prst="rect">
            <a:avLst/>
          </a:prstGeom>
          <a:noFill/>
        </p:spPr>
        <p:txBody>
          <a:bodyPr wrap="square">
            <a:spAutoFit/>
          </a:bodyPr>
          <a:lstStyle/>
          <a:p>
            <a:pPr marR="0" lvl="0" algn="just" rtl="0">
              <a:lnSpc>
                <a:spcPct val="115000"/>
              </a:lnSpc>
              <a:spcAft>
                <a:spcPts val="1000"/>
              </a:spcAft>
            </a:pPr>
            <a:r>
              <a:rPr lang="fr-FR" sz="1800" b="1" dirty="0">
                <a:solidFill>
                  <a:srgbClr val="002060"/>
                </a:solidFill>
                <a:effectLst/>
                <a:latin typeface="+mj-lt"/>
                <a:ea typeface="Times New Roman" panose="02020603050405020304" pitchFamily="18" charset="0"/>
                <a:cs typeface="Arial" panose="020B0604020202020204" pitchFamily="34" charset="0"/>
              </a:rPr>
              <a:t>Correction</a:t>
            </a:r>
            <a:r>
              <a:rPr lang="fr-FR" sz="1800" dirty="0">
                <a:solidFill>
                  <a:srgbClr val="002060"/>
                </a:solidFill>
                <a:effectLst/>
                <a:latin typeface="+mj-lt"/>
                <a:ea typeface="Times New Roman" panose="02020603050405020304" pitchFamily="18" charset="0"/>
                <a:cs typeface="Arial" panose="020B0604020202020204" pitchFamily="34" charset="0"/>
              </a:rPr>
              <a:t>:</a:t>
            </a:r>
          </a:p>
          <a:p>
            <a:pPr marR="0" lvl="0" algn="just" rtl="0">
              <a:lnSpc>
                <a:spcPct val="115000"/>
              </a:lnSpc>
              <a:spcAft>
                <a:spcPts val="1000"/>
              </a:spcAft>
            </a:pPr>
            <a:r>
              <a:rPr lang="fr-FR" sz="1800" dirty="0">
                <a:solidFill>
                  <a:srgbClr val="002060"/>
                </a:solidFill>
                <a:effectLst/>
                <a:latin typeface="+mj-lt"/>
                <a:ea typeface="Times New Roman" panose="02020603050405020304" pitchFamily="18" charset="0"/>
                <a:cs typeface="Arial" panose="020B0604020202020204" pitchFamily="34" charset="0"/>
              </a:rPr>
              <a:t>Durant la phase de contraction ventriculaire, il y a propulsion du sang des ventricules en dehors du cœur ; vers l’artère aorte du côté gauche du cœur et vers l’artère pulmonaire du côté droit du cœur. Durant la phase de relâchement, le sang arrive dans les oreillettes par les veines caves dans le cœur droit et par les veines pulmonaires dans le cœur gauche. Durant cette phase il y a aussi remplissage du cœur de sang à travers les valvules bicuspides et tricuspides. </a:t>
            </a:r>
            <a:endParaRPr lang="en-US" sz="1600" dirty="0">
              <a:solidFill>
                <a:srgbClr val="002060"/>
              </a:solidFill>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0334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EE894-FD02-087E-48E2-B2733574A84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AA49029-2EC5-1D80-1D7A-C0501C3D7BFD}"/>
              </a:ext>
            </a:extLst>
          </p:cNvPr>
          <p:cNvSpPr txBox="1"/>
          <p:nvPr/>
        </p:nvSpPr>
        <p:spPr>
          <a:xfrm>
            <a:off x="138357" y="318939"/>
            <a:ext cx="73925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u="sng" noProof="0" dirty="0">
                <a:solidFill>
                  <a:srgbClr val="002060"/>
                </a:solidFill>
                <a:latin typeface="Calibri" panose="020F0502020204030204"/>
              </a:rPr>
              <a:t>5. Traduction d’un texte en schéma</a:t>
            </a:r>
            <a:r>
              <a:rPr kumimoji="0" lang="fr-FR" sz="3200" b="1" i="0" u="sng" strike="noStrike" kern="1200" cap="none" spc="0" normalizeH="0" baseline="0" noProof="0" dirty="0">
                <a:ln>
                  <a:noFill/>
                </a:ln>
                <a:solidFill>
                  <a:srgbClr val="002060"/>
                </a:solidFill>
                <a:effectLst/>
                <a:uLnTx/>
                <a:uFillTx/>
                <a:latin typeface="Calibri" panose="020F0502020204030204"/>
                <a:ea typeface="+mn-ea"/>
                <a:cs typeface="+mn-cs"/>
              </a:rPr>
              <a:t> : </a:t>
            </a:r>
          </a:p>
        </p:txBody>
      </p:sp>
      <p:sp>
        <p:nvSpPr>
          <p:cNvPr id="10" name="TextBox 9">
            <a:extLst>
              <a:ext uri="{FF2B5EF4-FFF2-40B4-BE49-F238E27FC236}">
                <a16:creationId xmlns:a16="http://schemas.microsoft.com/office/drawing/2014/main" id="{59FA6653-738B-C875-471A-126365F8B43F}"/>
              </a:ext>
            </a:extLst>
          </p:cNvPr>
          <p:cNvSpPr txBox="1"/>
          <p:nvPr/>
        </p:nvSpPr>
        <p:spPr>
          <a:xfrm>
            <a:off x="0" y="932467"/>
            <a:ext cx="5103504"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200" b="0" i="0" u="sng" strike="noStrike" kern="1200" cap="none" spc="0" normalizeH="0" baseline="0" noProof="0" dirty="0">
                <a:ln>
                  <a:noFill/>
                </a:ln>
                <a:solidFill>
                  <a:schemeClr val="bg1"/>
                </a:solidFill>
                <a:effectLst/>
                <a:uLnTx/>
                <a:uFillTx/>
                <a:latin typeface="Calibri" panose="020F0502020204030204"/>
                <a:ea typeface="+mn-ea"/>
                <a:cs typeface="+mn-cs"/>
              </a:rPr>
              <a:t>Exemple:</a:t>
            </a:r>
          </a:p>
          <a:p>
            <a:pPr algn="just"/>
            <a:r>
              <a:rPr lang="fr-FR" sz="2200" dirty="0">
                <a:solidFill>
                  <a:schemeClr val="bg1"/>
                </a:solidFill>
              </a:rPr>
              <a:t>Pour vérifier que l’amylase salivaire est une enzyme qui agit sur l’amidon:</a:t>
            </a:r>
            <a:endParaRPr lang="en-US" sz="2200" dirty="0">
              <a:solidFill>
                <a:schemeClr val="bg1"/>
              </a:solidFill>
            </a:endParaRPr>
          </a:p>
          <a:p>
            <a:pPr algn="just"/>
            <a:r>
              <a:rPr lang="fr-FR" sz="2200" dirty="0">
                <a:solidFill>
                  <a:schemeClr val="bg1"/>
                </a:solidFill>
              </a:rPr>
              <a:t>▪ On met 5 mL d’empois d’amidon dans chacun des deux tubes à essai </a:t>
            </a:r>
            <a:r>
              <a:rPr lang="fr-FR" sz="2200" b="1" dirty="0">
                <a:solidFill>
                  <a:schemeClr val="bg1"/>
                </a:solidFill>
              </a:rPr>
              <a:t>A </a:t>
            </a:r>
            <a:r>
              <a:rPr lang="fr-FR" sz="2200" dirty="0">
                <a:solidFill>
                  <a:schemeClr val="bg1"/>
                </a:solidFill>
              </a:rPr>
              <a:t>et </a:t>
            </a:r>
            <a:r>
              <a:rPr lang="fr-FR" sz="2200" b="1" dirty="0">
                <a:solidFill>
                  <a:schemeClr val="bg1"/>
                </a:solidFill>
              </a:rPr>
              <a:t>B</a:t>
            </a:r>
            <a:r>
              <a:rPr lang="fr-FR" sz="2200" dirty="0">
                <a:solidFill>
                  <a:schemeClr val="bg1"/>
                </a:solidFill>
              </a:rPr>
              <a:t>.</a:t>
            </a:r>
            <a:endParaRPr lang="en-US" sz="2200" dirty="0">
              <a:solidFill>
                <a:schemeClr val="bg1"/>
              </a:solidFill>
            </a:endParaRPr>
          </a:p>
          <a:p>
            <a:pPr algn="just"/>
            <a:r>
              <a:rPr lang="fr-FR" sz="2200" dirty="0">
                <a:solidFill>
                  <a:schemeClr val="bg1"/>
                </a:solidFill>
              </a:rPr>
              <a:t>▪ On ajoute 1mL d’eau distillée dans les deux tubes et une petite quantité d’amylase salivaire au tube </a:t>
            </a:r>
            <a:r>
              <a:rPr lang="fr-FR" sz="2200" b="1" dirty="0">
                <a:solidFill>
                  <a:schemeClr val="bg1"/>
                </a:solidFill>
              </a:rPr>
              <a:t>B </a:t>
            </a:r>
            <a:r>
              <a:rPr lang="fr-FR" sz="2200" dirty="0">
                <a:solidFill>
                  <a:schemeClr val="bg1"/>
                </a:solidFill>
              </a:rPr>
              <a:t>seulement.</a:t>
            </a:r>
            <a:endParaRPr lang="en-US" sz="2200" dirty="0">
              <a:solidFill>
                <a:schemeClr val="bg1"/>
              </a:solidFill>
            </a:endParaRPr>
          </a:p>
          <a:p>
            <a:pPr algn="just"/>
            <a:r>
              <a:rPr lang="fr-FR" sz="2200" dirty="0">
                <a:solidFill>
                  <a:schemeClr val="bg1"/>
                </a:solidFill>
              </a:rPr>
              <a:t>▪ Puis, on place les deux tubes </a:t>
            </a:r>
            <a:r>
              <a:rPr lang="fr-FR" sz="2200" b="1" dirty="0">
                <a:solidFill>
                  <a:schemeClr val="bg1"/>
                </a:solidFill>
              </a:rPr>
              <a:t>A </a:t>
            </a:r>
            <a:r>
              <a:rPr lang="fr-FR" sz="2200" dirty="0">
                <a:solidFill>
                  <a:schemeClr val="bg1"/>
                </a:solidFill>
              </a:rPr>
              <a:t>et </a:t>
            </a:r>
            <a:r>
              <a:rPr lang="fr-FR" sz="2200" b="1" dirty="0">
                <a:solidFill>
                  <a:schemeClr val="bg1"/>
                </a:solidFill>
              </a:rPr>
              <a:t>B </a:t>
            </a:r>
            <a:r>
              <a:rPr lang="fr-FR" sz="2200" dirty="0">
                <a:solidFill>
                  <a:schemeClr val="bg1"/>
                </a:solidFill>
              </a:rPr>
              <a:t>au bain-marie à une température de 37ºC et pendant trente minutes.</a:t>
            </a:r>
            <a:endParaRPr lang="en-US" sz="2200" dirty="0">
              <a:solidFill>
                <a:schemeClr val="bg1"/>
              </a:solidFill>
            </a:endParaRPr>
          </a:p>
          <a:p>
            <a:pPr lvl="0" algn="just"/>
            <a:r>
              <a:rPr lang="fr-FR" sz="2200" dirty="0">
                <a:solidFill>
                  <a:schemeClr val="bg1"/>
                </a:solidFill>
              </a:rPr>
              <a:t>En utilisant les légendes du </a:t>
            </a:r>
            <a:r>
              <a:rPr lang="fr-FR" sz="2200" b="1" dirty="0">
                <a:solidFill>
                  <a:schemeClr val="bg1"/>
                </a:solidFill>
              </a:rPr>
              <a:t>document ci-contre,</a:t>
            </a:r>
            <a:r>
              <a:rPr lang="fr-FR" sz="2200" dirty="0">
                <a:solidFill>
                  <a:schemeClr val="bg1"/>
                </a:solidFill>
              </a:rPr>
              <a:t> traduire le texte ci-dessus par un</a:t>
            </a:r>
            <a:r>
              <a:rPr lang="fr-FR" sz="2200" b="1" dirty="0">
                <a:solidFill>
                  <a:schemeClr val="bg1"/>
                </a:solidFill>
              </a:rPr>
              <a:t> </a:t>
            </a:r>
            <a:r>
              <a:rPr lang="fr-FR" sz="2200" dirty="0">
                <a:solidFill>
                  <a:schemeClr val="bg1"/>
                </a:solidFill>
              </a:rPr>
              <a:t>schéma montrant les conditions de</a:t>
            </a:r>
            <a:r>
              <a:rPr lang="fr-FR" sz="2200" b="1" dirty="0">
                <a:solidFill>
                  <a:schemeClr val="bg1"/>
                </a:solidFill>
              </a:rPr>
              <a:t> </a:t>
            </a:r>
            <a:r>
              <a:rPr lang="fr-FR" sz="2200" dirty="0">
                <a:solidFill>
                  <a:schemeClr val="bg1"/>
                </a:solidFill>
              </a:rPr>
              <a:t>cette expérience.</a:t>
            </a:r>
            <a:endParaRPr lang="en-US" sz="2200" dirty="0">
              <a:solidFill>
                <a:schemeClr val="bg1"/>
              </a:solidFill>
            </a:endParaRPr>
          </a:p>
          <a:p>
            <a:pPr lvl="0"/>
            <a:endParaRPr lang="en-US" sz="2200" dirty="0">
              <a:solidFill>
                <a:schemeClr val="bg1"/>
              </a:solidFill>
            </a:endParaRPr>
          </a:p>
        </p:txBody>
      </p:sp>
      <p:pic>
        <p:nvPicPr>
          <p:cNvPr id="16" name="Picture 15">
            <a:extLst>
              <a:ext uri="{FF2B5EF4-FFF2-40B4-BE49-F238E27FC236}">
                <a16:creationId xmlns:a16="http://schemas.microsoft.com/office/drawing/2014/main" id="{58D1E80E-2F3E-9AFA-0705-3EC76EE8F4D7}"/>
              </a:ext>
            </a:extLst>
          </p:cNvPr>
          <p:cNvPicPr>
            <a:picLocks noChangeAspect="1"/>
          </p:cNvPicPr>
          <p:nvPr/>
        </p:nvPicPr>
        <p:blipFill>
          <a:blip r:embed="rId3"/>
          <a:stretch>
            <a:fillRect/>
          </a:stretch>
        </p:blipFill>
        <p:spPr>
          <a:xfrm>
            <a:off x="5796479" y="1669285"/>
            <a:ext cx="5896798" cy="2915057"/>
          </a:xfrm>
          <a:prstGeom prst="rect">
            <a:avLst/>
          </a:prstGeom>
        </p:spPr>
      </p:pic>
      <p:pic>
        <p:nvPicPr>
          <p:cNvPr id="2" name="Picture 1">
            <a:extLst>
              <a:ext uri="{FF2B5EF4-FFF2-40B4-BE49-F238E27FC236}">
                <a16:creationId xmlns:a16="http://schemas.microsoft.com/office/drawing/2014/main" id="{E279CF88-30D3-BB5A-E4C1-084D3FF3A385}"/>
              </a:ext>
            </a:extLst>
          </p:cNvPr>
          <p:cNvPicPr>
            <a:picLocks noChangeAspect="1"/>
          </p:cNvPicPr>
          <p:nvPr/>
        </p:nvPicPr>
        <p:blipFill>
          <a:blip r:embed="rId4"/>
          <a:srcRect/>
          <a:stretch>
            <a:fillRect/>
          </a:stretch>
        </p:blipFill>
        <p:spPr bwMode="auto">
          <a:xfrm>
            <a:off x="5974904" y="4905482"/>
            <a:ext cx="5934075" cy="1752600"/>
          </a:xfrm>
          <a:prstGeom prst="rect">
            <a:avLst/>
          </a:prstGeom>
          <a:noFill/>
          <a:ln w="9525">
            <a:noFill/>
            <a:miter lim="800000"/>
            <a:headEnd/>
            <a:tailEnd/>
          </a:ln>
        </p:spPr>
      </p:pic>
    </p:spTree>
    <p:extLst>
      <p:ext uri="{BB962C8B-B14F-4D97-AF65-F5344CB8AC3E}">
        <p14:creationId xmlns:p14="http://schemas.microsoft.com/office/powerpoint/2010/main" val="6933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4C3FF6-8C44-4A39-0FB8-8EBFBE95606F}"/>
              </a:ext>
            </a:extLst>
          </p:cNvPr>
          <p:cNvPicPr>
            <a:picLocks noChangeAspect="1"/>
          </p:cNvPicPr>
          <p:nvPr/>
        </p:nvPicPr>
        <p:blipFill>
          <a:blip r:embed="rId2"/>
          <a:srcRect/>
          <a:stretch>
            <a:fillRect/>
          </a:stretch>
        </p:blipFill>
        <p:spPr bwMode="auto">
          <a:xfrm>
            <a:off x="655361" y="2049266"/>
            <a:ext cx="10698437" cy="3159731"/>
          </a:xfrm>
          <a:prstGeom prst="rect">
            <a:avLst/>
          </a:prstGeom>
          <a:noFill/>
          <a:ln w="9525">
            <a:noFill/>
            <a:miter lim="800000"/>
            <a:headEnd/>
            <a:tailEnd/>
          </a:ln>
        </p:spPr>
      </p:pic>
      <p:sp>
        <p:nvSpPr>
          <p:cNvPr id="6" name="TextBox 5">
            <a:extLst>
              <a:ext uri="{FF2B5EF4-FFF2-40B4-BE49-F238E27FC236}">
                <a16:creationId xmlns:a16="http://schemas.microsoft.com/office/drawing/2014/main" id="{4B42B048-8B8F-0F7D-B816-6F0AE4AE11A4}"/>
              </a:ext>
            </a:extLst>
          </p:cNvPr>
          <p:cNvSpPr txBox="1"/>
          <p:nvPr/>
        </p:nvSpPr>
        <p:spPr>
          <a:xfrm>
            <a:off x="549003" y="1294812"/>
            <a:ext cx="10911155" cy="523220"/>
          </a:xfrm>
          <a:prstGeom prst="rect">
            <a:avLst/>
          </a:prstGeom>
          <a:noFill/>
        </p:spPr>
        <p:txBody>
          <a:bodyPr wrap="square">
            <a:spAutoFit/>
          </a:bodyPr>
          <a:lstStyle/>
          <a:p>
            <a:pPr lvl="0" algn="just"/>
            <a:r>
              <a:rPr lang="fr-FR" sz="2800" u="sng" dirty="0"/>
              <a:t>Titre: schéma montrant les conditions de la digestion de l’amidon in vitro.</a:t>
            </a:r>
            <a:endParaRPr lang="en-US" sz="2800" u="sng" dirty="0"/>
          </a:p>
        </p:txBody>
      </p:sp>
      <p:sp>
        <p:nvSpPr>
          <p:cNvPr id="7" name="TextBox 6">
            <a:extLst>
              <a:ext uri="{FF2B5EF4-FFF2-40B4-BE49-F238E27FC236}">
                <a16:creationId xmlns:a16="http://schemas.microsoft.com/office/drawing/2014/main" id="{E60FB2AF-C59E-410D-AB7D-F66AF303CF98}"/>
              </a:ext>
            </a:extLst>
          </p:cNvPr>
          <p:cNvSpPr txBox="1"/>
          <p:nvPr/>
        </p:nvSpPr>
        <p:spPr>
          <a:xfrm>
            <a:off x="138357" y="318939"/>
            <a:ext cx="109111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u="sng" noProof="0" dirty="0">
                <a:solidFill>
                  <a:srgbClr val="002060"/>
                </a:solidFill>
                <a:latin typeface="Calibri" panose="020F0502020204030204"/>
              </a:rPr>
              <a:t>5. Correction - Traduction d’un texte en schéma</a:t>
            </a:r>
            <a:r>
              <a:rPr kumimoji="0" lang="fr-FR" sz="3200" b="1" i="0" u="sng" strike="noStrike" kern="1200" cap="none" spc="0" normalizeH="0" baseline="0" noProof="0" dirty="0">
                <a:ln>
                  <a:noFill/>
                </a:ln>
                <a:solidFill>
                  <a:srgbClr val="002060"/>
                </a:solidFill>
                <a:effectLst/>
                <a:uLnTx/>
                <a:uFillTx/>
                <a:latin typeface="Calibri" panose="020F0502020204030204"/>
                <a:ea typeface="+mn-ea"/>
                <a:cs typeface="+mn-cs"/>
              </a:rPr>
              <a:t> : </a:t>
            </a:r>
          </a:p>
        </p:txBody>
      </p:sp>
    </p:spTree>
    <p:extLst>
      <p:ext uri="{BB962C8B-B14F-4D97-AF65-F5344CB8AC3E}">
        <p14:creationId xmlns:p14="http://schemas.microsoft.com/office/powerpoint/2010/main" val="259553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977CB0-5C55-23B2-5383-006416A4032E}"/>
              </a:ext>
            </a:extLst>
          </p:cNvPr>
          <p:cNvSpPr txBox="1"/>
          <p:nvPr/>
        </p:nvSpPr>
        <p:spPr>
          <a:xfrm>
            <a:off x="487679" y="547612"/>
            <a:ext cx="7392599" cy="584775"/>
          </a:xfrm>
          <a:prstGeom prst="rect">
            <a:avLst/>
          </a:prstGeom>
          <a:noFill/>
        </p:spPr>
        <p:txBody>
          <a:bodyPr wrap="square" rtlCol="0">
            <a:spAutoFit/>
          </a:bodyPr>
          <a:lstStyle/>
          <a:p>
            <a:r>
              <a:rPr lang="fr-FR" sz="3200" b="1" u="sng" dirty="0">
                <a:solidFill>
                  <a:srgbClr val="002060"/>
                </a:solidFill>
              </a:rPr>
              <a:t>Analyser : </a:t>
            </a:r>
          </a:p>
        </p:txBody>
      </p:sp>
      <p:sp>
        <p:nvSpPr>
          <p:cNvPr id="6" name="TextBox 5">
            <a:extLst>
              <a:ext uri="{FF2B5EF4-FFF2-40B4-BE49-F238E27FC236}">
                <a16:creationId xmlns:a16="http://schemas.microsoft.com/office/drawing/2014/main" id="{467B0128-1015-EE97-1105-F17DE82634CD}"/>
              </a:ext>
            </a:extLst>
          </p:cNvPr>
          <p:cNvSpPr txBox="1"/>
          <p:nvPr/>
        </p:nvSpPr>
        <p:spPr>
          <a:xfrm>
            <a:off x="487679" y="1370740"/>
            <a:ext cx="11183764" cy="954107"/>
          </a:xfrm>
          <a:prstGeom prst="rect">
            <a:avLst/>
          </a:prstGeom>
          <a:noFill/>
        </p:spPr>
        <p:txBody>
          <a:bodyPr wrap="square" rtlCol="0">
            <a:spAutoFit/>
          </a:bodyPr>
          <a:lstStyle/>
          <a:p>
            <a:r>
              <a:rPr lang="fr-FR" sz="2800" b="1" dirty="0">
                <a:solidFill>
                  <a:schemeClr val="bg1"/>
                </a:solidFill>
              </a:rPr>
              <a:t>Décomposer un tout en ses éléments constitutifs pour mettre en évidence les variations. (graphe – expériences – tableau) </a:t>
            </a:r>
          </a:p>
        </p:txBody>
      </p:sp>
      <p:sp>
        <p:nvSpPr>
          <p:cNvPr id="2" name="TextBox 1">
            <a:extLst>
              <a:ext uri="{FF2B5EF4-FFF2-40B4-BE49-F238E27FC236}">
                <a16:creationId xmlns:a16="http://schemas.microsoft.com/office/drawing/2014/main" id="{B397953D-1F37-AAF2-E11D-9347BF20F770}"/>
              </a:ext>
            </a:extLst>
          </p:cNvPr>
          <p:cNvSpPr txBox="1"/>
          <p:nvPr/>
        </p:nvSpPr>
        <p:spPr>
          <a:xfrm>
            <a:off x="504118" y="2563200"/>
            <a:ext cx="7392599" cy="584775"/>
          </a:xfrm>
          <a:prstGeom prst="rect">
            <a:avLst/>
          </a:prstGeom>
          <a:noFill/>
        </p:spPr>
        <p:txBody>
          <a:bodyPr wrap="square" rtlCol="0">
            <a:spAutoFit/>
          </a:bodyPr>
          <a:lstStyle/>
          <a:p>
            <a:r>
              <a:rPr lang="fr-FR" sz="3200" b="1" u="sng" dirty="0">
                <a:solidFill>
                  <a:srgbClr val="002060"/>
                </a:solidFill>
              </a:rPr>
              <a:t>Citer  : </a:t>
            </a:r>
          </a:p>
        </p:txBody>
      </p:sp>
      <p:sp>
        <p:nvSpPr>
          <p:cNvPr id="3" name="TextBox 2">
            <a:extLst>
              <a:ext uri="{FF2B5EF4-FFF2-40B4-BE49-F238E27FC236}">
                <a16:creationId xmlns:a16="http://schemas.microsoft.com/office/drawing/2014/main" id="{79A80FA1-2033-632B-D895-24C6DCC7B374}"/>
              </a:ext>
            </a:extLst>
          </p:cNvPr>
          <p:cNvSpPr txBox="1"/>
          <p:nvPr/>
        </p:nvSpPr>
        <p:spPr>
          <a:xfrm>
            <a:off x="504118" y="3182288"/>
            <a:ext cx="11183764" cy="523220"/>
          </a:xfrm>
          <a:prstGeom prst="rect">
            <a:avLst/>
          </a:prstGeom>
          <a:noFill/>
        </p:spPr>
        <p:txBody>
          <a:bodyPr wrap="square" rtlCol="0">
            <a:spAutoFit/>
          </a:bodyPr>
          <a:lstStyle/>
          <a:p>
            <a:r>
              <a:rPr lang="fr-FR" sz="2800" b="1" dirty="0">
                <a:solidFill>
                  <a:schemeClr val="bg1"/>
                </a:solidFill>
              </a:rPr>
              <a:t>Enoncer sans expliquer</a:t>
            </a:r>
          </a:p>
        </p:txBody>
      </p:sp>
      <p:sp>
        <p:nvSpPr>
          <p:cNvPr id="8" name="TextBox 7">
            <a:extLst>
              <a:ext uri="{FF2B5EF4-FFF2-40B4-BE49-F238E27FC236}">
                <a16:creationId xmlns:a16="http://schemas.microsoft.com/office/drawing/2014/main" id="{38E1D496-9BF3-9CAD-0230-84904B116341}"/>
              </a:ext>
            </a:extLst>
          </p:cNvPr>
          <p:cNvSpPr txBox="1"/>
          <p:nvPr/>
        </p:nvSpPr>
        <p:spPr>
          <a:xfrm>
            <a:off x="504117" y="4912256"/>
            <a:ext cx="11033761" cy="954107"/>
          </a:xfrm>
          <a:prstGeom prst="rect">
            <a:avLst/>
          </a:prstGeom>
          <a:noFill/>
        </p:spPr>
        <p:txBody>
          <a:bodyPr wrap="square">
            <a:spAutoFit/>
          </a:bodyPr>
          <a:lstStyle/>
          <a:p>
            <a:r>
              <a:rPr lang="fr-FR" sz="2800" b="1" dirty="0">
                <a:solidFill>
                  <a:schemeClr val="bg1"/>
                </a:solidFill>
                <a:effectLst/>
                <a:latin typeface="Times New Roman" panose="02020603050405020304" pitchFamily="18" charset="0"/>
                <a:ea typeface="Times New Roman" panose="02020603050405020304" pitchFamily="18" charset="0"/>
              </a:rPr>
              <a:t>Indiquer les ressemblances et/ou les différences entre deux ou plusieurs entités. (comparaison qualitative ou quantitative) </a:t>
            </a:r>
            <a:endParaRPr lang="fr-FR" sz="2800" b="1" dirty="0">
              <a:solidFill>
                <a:schemeClr val="bg1"/>
              </a:solidFill>
            </a:endParaRPr>
          </a:p>
        </p:txBody>
      </p:sp>
      <p:sp>
        <p:nvSpPr>
          <p:cNvPr id="9" name="TextBox 8">
            <a:extLst>
              <a:ext uri="{FF2B5EF4-FFF2-40B4-BE49-F238E27FC236}">
                <a16:creationId xmlns:a16="http://schemas.microsoft.com/office/drawing/2014/main" id="{915848CF-CF67-75F2-E121-49C5DFDBED2F}"/>
              </a:ext>
            </a:extLst>
          </p:cNvPr>
          <p:cNvSpPr txBox="1"/>
          <p:nvPr/>
        </p:nvSpPr>
        <p:spPr>
          <a:xfrm>
            <a:off x="504118" y="4066965"/>
            <a:ext cx="7392599" cy="584775"/>
          </a:xfrm>
          <a:prstGeom prst="rect">
            <a:avLst/>
          </a:prstGeom>
          <a:noFill/>
        </p:spPr>
        <p:txBody>
          <a:bodyPr wrap="square" rtlCol="0">
            <a:spAutoFit/>
          </a:bodyPr>
          <a:lstStyle/>
          <a:p>
            <a:r>
              <a:rPr lang="fr-FR" sz="3200" b="1" u="sng" dirty="0">
                <a:solidFill>
                  <a:srgbClr val="002060"/>
                </a:solidFill>
              </a:rPr>
              <a:t>Comparer  : </a:t>
            </a:r>
          </a:p>
        </p:txBody>
      </p:sp>
    </p:spTree>
    <p:extLst>
      <p:ext uri="{BB962C8B-B14F-4D97-AF65-F5344CB8AC3E}">
        <p14:creationId xmlns:p14="http://schemas.microsoft.com/office/powerpoint/2010/main" val="116150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977CB0-5C55-23B2-5383-006416A4032E}"/>
              </a:ext>
            </a:extLst>
          </p:cNvPr>
          <p:cNvSpPr txBox="1"/>
          <p:nvPr/>
        </p:nvSpPr>
        <p:spPr>
          <a:xfrm>
            <a:off x="487679" y="547612"/>
            <a:ext cx="7392599" cy="584775"/>
          </a:xfrm>
          <a:prstGeom prst="rect">
            <a:avLst/>
          </a:prstGeom>
          <a:noFill/>
        </p:spPr>
        <p:txBody>
          <a:bodyPr wrap="square" rtlCol="0">
            <a:spAutoFit/>
          </a:bodyPr>
          <a:lstStyle/>
          <a:p>
            <a:r>
              <a:rPr lang="fr-FR" sz="3200" b="1" u="sng" dirty="0">
                <a:solidFill>
                  <a:srgbClr val="002060"/>
                </a:solidFill>
              </a:rPr>
              <a:t>Conclure  : </a:t>
            </a:r>
          </a:p>
        </p:txBody>
      </p:sp>
      <p:sp>
        <p:nvSpPr>
          <p:cNvPr id="6" name="TextBox 5">
            <a:extLst>
              <a:ext uri="{FF2B5EF4-FFF2-40B4-BE49-F238E27FC236}">
                <a16:creationId xmlns:a16="http://schemas.microsoft.com/office/drawing/2014/main" id="{467B0128-1015-EE97-1105-F17DE82634CD}"/>
              </a:ext>
            </a:extLst>
          </p:cNvPr>
          <p:cNvSpPr txBox="1"/>
          <p:nvPr/>
        </p:nvSpPr>
        <p:spPr>
          <a:xfrm>
            <a:off x="487679" y="1370740"/>
            <a:ext cx="11183764" cy="523220"/>
          </a:xfrm>
          <a:prstGeom prst="rect">
            <a:avLst/>
          </a:prstGeom>
          <a:noFill/>
        </p:spPr>
        <p:txBody>
          <a:bodyPr wrap="square" rtlCol="0">
            <a:spAutoFit/>
          </a:bodyPr>
          <a:lstStyle/>
          <a:p>
            <a:r>
              <a:rPr lang="fr-FR" sz="2800" b="1" dirty="0">
                <a:solidFill>
                  <a:schemeClr val="bg1"/>
                </a:solidFill>
              </a:rPr>
              <a:t>Aboutir à une décision (une phrase). </a:t>
            </a:r>
          </a:p>
        </p:txBody>
      </p:sp>
      <p:sp>
        <p:nvSpPr>
          <p:cNvPr id="2" name="TextBox 1">
            <a:extLst>
              <a:ext uri="{FF2B5EF4-FFF2-40B4-BE49-F238E27FC236}">
                <a16:creationId xmlns:a16="http://schemas.microsoft.com/office/drawing/2014/main" id="{B397953D-1F37-AAF2-E11D-9347BF20F770}"/>
              </a:ext>
            </a:extLst>
          </p:cNvPr>
          <p:cNvSpPr txBox="1"/>
          <p:nvPr/>
        </p:nvSpPr>
        <p:spPr>
          <a:xfrm>
            <a:off x="504118" y="2563200"/>
            <a:ext cx="7392599" cy="584775"/>
          </a:xfrm>
          <a:prstGeom prst="rect">
            <a:avLst/>
          </a:prstGeom>
          <a:noFill/>
        </p:spPr>
        <p:txBody>
          <a:bodyPr wrap="square" rtlCol="0">
            <a:spAutoFit/>
          </a:bodyPr>
          <a:lstStyle/>
          <a:p>
            <a:r>
              <a:rPr lang="fr-FR" sz="3200" b="1" u="sng" dirty="0">
                <a:solidFill>
                  <a:srgbClr val="002060"/>
                </a:solidFill>
              </a:rPr>
              <a:t>Déterminer : </a:t>
            </a:r>
          </a:p>
        </p:txBody>
      </p:sp>
      <p:sp>
        <p:nvSpPr>
          <p:cNvPr id="3" name="TextBox 2">
            <a:extLst>
              <a:ext uri="{FF2B5EF4-FFF2-40B4-BE49-F238E27FC236}">
                <a16:creationId xmlns:a16="http://schemas.microsoft.com/office/drawing/2014/main" id="{79A80FA1-2033-632B-D895-24C6DCC7B374}"/>
              </a:ext>
            </a:extLst>
          </p:cNvPr>
          <p:cNvSpPr txBox="1"/>
          <p:nvPr/>
        </p:nvSpPr>
        <p:spPr>
          <a:xfrm>
            <a:off x="504118" y="3182288"/>
            <a:ext cx="11183764" cy="954107"/>
          </a:xfrm>
          <a:prstGeom prst="rect">
            <a:avLst/>
          </a:prstGeom>
          <a:noFill/>
        </p:spPr>
        <p:txBody>
          <a:bodyPr wrap="square" rtlCol="0">
            <a:spAutoFit/>
          </a:bodyPr>
          <a:lstStyle/>
          <a:p>
            <a:r>
              <a:rPr lang="fr-FR" sz="2800" b="1" dirty="0">
                <a:solidFill>
                  <a:schemeClr val="bg1"/>
                </a:solidFill>
              </a:rPr>
              <a:t>Aboutir à une décision, à un résultat, par un raisonnement logique, par un calcul…</a:t>
            </a:r>
          </a:p>
        </p:txBody>
      </p:sp>
      <p:sp>
        <p:nvSpPr>
          <p:cNvPr id="8" name="TextBox 7">
            <a:extLst>
              <a:ext uri="{FF2B5EF4-FFF2-40B4-BE49-F238E27FC236}">
                <a16:creationId xmlns:a16="http://schemas.microsoft.com/office/drawing/2014/main" id="{38E1D496-9BF3-9CAD-0230-84904B116341}"/>
              </a:ext>
            </a:extLst>
          </p:cNvPr>
          <p:cNvSpPr txBox="1"/>
          <p:nvPr/>
        </p:nvSpPr>
        <p:spPr>
          <a:xfrm>
            <a:off x="487679" y="5220481"/>
            <a:ext cx="11033761" cy="1384995"/>
          </a:xfrm>
          <a:prstGeom prst="rect">
            <a:avLst/>
          </a:prstGeom>
          <a:noFill/>
        </p:spPr>
        <p:txBody>
          <a:bodyPr wrap="square">
            <a:spAutoFit/>
          </a:bodyPr>
          <a:lstStyle/>
          <a:p>
            <a:r>
              <a:rPr lang="fr-FR" sz="2800" b="1" dirty="0">
                <a:solidFill>
                  <a:schemeClr val="bg1"/>
                </a:solidFill>
                <a:latin typeface="Times New Roman" panose="02020603050405020304" pitchFamily="18" charset="0"/>
              </a:rPr>
              <a:t>S</a:t>
            </a:r>
            <a:r>
              <a:rPr lang="fr-FR" sz="2800" b="1" dirty="0">
                <a:solidFill>
                  <a:schemeClr val="bg1"/>
                </a:solidFill>
              </a:rPr>
              <a:t>’exprimer en utilisant un langage scientifique pour donner les détails d’une observation, d’une expérience, d’un schéma, d’un appareil, d’une observation</a:t>
            </a:r>
            <a:r>
              <a:rPr lang="fr-FR" sz="2800" b="1" dirty="0">
                <a:solidFill>
                  <a:schemeClr val="bg1"/>
                </a:solidFill>
                <a:effectLst/>
                <a:latin typeface="Times New Roman" panose="02020603050405020304" pitchFamily="18" charset="0"/>
                <a:ea typeface="Times New Roman" panose="02020603050405020304" pitchFamily="18" charset="0"/>
              </a:rPr>
              <a:t>) </a:t>
            </a:r>
            <a:endParaRPr lang="fr-FR" sz="2800" b="1" dirty="0">
              <a:solidFill>
                <a:schemeClr val="bg1"/>
              </a:solidFill>
            </a:endParaRPr>
          </a:p>
        </p:txBody>
      </p:sp>
      <p:sp>
        <p:nvSpPr>
          <p:cNvPr id="9" name="TextBox 8">
            <a:extLst>
              <a:ext uri="{FF2B5EF4-FFF2-40B4-BE49-F238E27FC236}">
                <a16:creationId xmlns:a16="http://schemas.microsoft.com/office/drawing/2014/main" id="{915848CF-CF67-75F2-E121-49C5DFDBED2F}"/>
              </a:ext>
            </a:extLst>
          </p:cNvPr>
          <p:cNvSpPr txBox="1"/>
          <p:nvPr/>
        </p:nvSpPr>
        <p:spPr>
          <a:xfrm>
            <a:off x="487678" y="4458908"/>
            <a:ext cx="7392599" cy="584775"/>
          </a:xfrm>
          <a:prstGeom prst="rect">
            <a:avLst/>
          </a:prstGeom>
          <a:noFill/>
        </p:spPr>
        <p:txBody>
          <a:bodyPr wrap="square" rtlCol="0">
            <a:spAutoFit/>
          </a:bodyPr>
          <a:lstStyle/>
          <a:p>
            <a:r>
              <a:rPr lang="fr-FR" sz="3200" b="1" u="sng" dirty="0">
                <a:solidFill>
                  <a:srgbClr val="002060"/>
                </a:solidFill>
              </a:rPr>
              <a:t>Décrire : </a:t>
            </a:r>
          </a:p>
        </p:txBody>
      </p:sp>
    </p:spTree>
    <p:extLst>
      <p:ext uri="{BB962C8B-B14F-4D97-AF65-F5344CB8AC3E}">
        <p14:creationId xmlns:p14="http://schemas.microsoft.com/office/powerpoint/2010/main" val="263636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977CB0-5C55-23B2-5383-006416A4032E}"/>
              </a:ext>
            </a:extLst>
          </p:cNvPr>
          <p:cNvSpPr txBox="1"/>
          <p:nvPr/>
        </p:nvSpPr>
        <p:spPr>
          <a:xfrm>
            <a:off x="487679" y="547612"/>
            <a:ext cx="7392599" cy="584775"/>
          </a:xfrm>
          <a:prstGeom prst="rect">
            <a:avLst/>
          </a:prstGeom>
          <a:noFill/>
        </p:spPr>
        <p:txBody>
          <a:bodyPr wrap="square" rtlCol="0">
            <a:spAutoFit/>
          </a:bodyPr>
          <a:lstStyle/>
          <a:p>
            <a:r>
              <a:rPr lang="fr-FR" sz="3200" b="1" u="sng" dirty="0">
                <a:solidFill>
                  <a:srgbClr val="002060"/>
                </a:solidFill>
              </a:rPr>
              <a:t>Démontrer  : </a:t>
            </a:r>
          </a:p>
        </p:txBody>
      </p:sp>
      <p:sp>
        <p:nvSpPr>
          <p:cNvPr id="6" name="TextBox 5">
            <a:extLst>
              <a:ext uri="{FF2B5EF4-FFF2-40B4-BE49-F238E27FC236}">
                <a16:creationId xmlns:a16="http://schemas.microsoft.com/office/drawing/2014/main" id="{467B0128-1015-EE97-1105-F17DE82634CD}"/>
              </a:ext>
            </a:extLst>
          </p:cNvPr>
          <p:cNvSpPr txBox="1"/>
          <p:nvPr/>
        </p:nvSpPr>
        <p:spPr>
          <a:xfrm>
            <a:off x="487679" y="1370740"/>
            <a:ext cx="11183764" cy="954107"/>
          </a:xfrm>
          <a:prstGeom prst="rect">
            <a:avLst/>
          </a:prstGeom>
          <a:noFill/>
        </p:spPr>
        <p:txBody>
          <a:bodyPr wrap="square" rtlCol="0">
            <a:spAutoFit/>
          </a:bodyPr>
          <a:lstStyle/>
          <a:p>
            <a:r>
              <a:rPr lang="fr-FR" sz="2800" b="1" dirty="0">
                <a:solidFill>
                  <a:schemeClr val="bg1"/>
                </a:solidFill>
              </a:rPr>
              <a:t>Prouver qu’une chose est évidente par un raisonnement logique, par une expérience, par un calcul…</a:t>
            </a:r>
          </a:p>
        </p:txBody>
      </p:sp>
      <p:sp>
        <p:nvSpPr>
          <p:cNvPr id="2" name="TextBox 1">
            <a:extLst>
              <a:ext uri="{FF2B5EF4-FFF2-40B4-BE49-F238E27FC236}">
                <a16:creationId xmlns:a16="http://schemas.microsoft.com/office/drawing/2014/main" id="{B397953D-1F37-AAF2-E11D-9347BF20F770}"/>
              </a:ext>
            </a:extLst>
          </p:cNvPr>
          <p:cNvSpPr txBox="1"/>
          <p:nvPr/>
        </p:nvSpPr>
        <p:spPr>
          <a:xfrm>
            <a:off x="504118" y="2563200"/>
            <a:ext cx="7392599" cy="584775"/>
          </a:xfrm>
          <a:prstGeom prst="rect">
            <a:avLst/>
          </a:prstGeom>
          <a:noFill/>
        </p:spPr>
        <p:txBody>
          <a:bodyPr wrap="square" rtlCol="0">
            <a:spAutoFit/>
          </a:bodyPr>
          <a:lstStyle/>
          <a:p>
            <a:r>
              <a:rPr lang="fr-FR" sz="3200" b="1" u="sng" dirty="0">
                <a:solidFill>
                  <a:srgbClr val="002060"/>
                </a:solidFill>
              </a:rPr>
              <a:t>Déduire : </a:t>
            </a:r>
          </a:p>
        </p:txBody>
      </p:sp>
      <p:sp>
        <p:nvSpPr>
          <p:cNvPr id="3" name="TextBox 2">
            <a:extLst>
              <a:ext uri="{FF2B5EF4-FFF2-40B4-BE49-F238E27FC236}">
                <a16:creationId xmlns:a16="http://schemas.microsoft.com/office/drawing/2014/main" id="{79A80FA1-2033-632B-D895-24C6DCC7B374}"/>
              </a:ext>
            </a:extLst>
          </p:cNvPr>
          <p:cNvSpPr txBox="1"/>
          <p:nvPr/>
        </p:nvSpPr>
        <p:spPr>
          <a:xfrm>
            <a:off x="504118" y="3182288"/>
            <a:ext cx="11183764" cy="954107"/>
          </a:xfrm>
          <a:prstGeom prst="rect">
            <a:avLst/>
          </a:prstGeom>
          <a:noFill/>
        </p:spPr>
        <p:txBody>
          <a:bodyPr wrap="square" rtlCol="0">
            <a:spAutoFit/>
          </a:bodyPr>
          <a:lstStyle/>
          <a:p>
            <a:r>
              <a:rPr lang="fr-FR" sz="2800" b="1" dirty="0">
                <a:solidFill>
                  <a:schemeClr val="bg1"/>
                </a:solidFill>
              </a:rPr>
              <a:t>Tirer, par un raisonnement logique, une nouvelle information à partir de la donnée ou à partir d’informations préexistantes (…donc…)</a:t>
            </a:r>
          </a:p>
        </p:txBody>
      </p:sp>
      <p:sp>
        <p:nvSpPr>
          <p:cNvPr id="8" name="TextBox 7">
            <a:extLst>
              <a:ext uri="{FF2B5EF4-FFF2-40B4-BE49-F238E27FC236}">
                <a16:creationId xmlns:a16="http://schemas.microsoft.com/office/drawing/2014/main" id="{38E1D496-9BF3-9CAD-0230-84904B116341}"/>
              </a:ext>
            </a:extLst>
          </p:cNvPr>
          <p:cNvSpPr txBox="1"/>
          <p:nvPr/>
        </p:nvSpPr>
        <p:spPr>
          <a:xfrm>
            <a:off x="487679" y="5220481"/>
            <a:ext cx="11033761" cy="954107"/>
          </a:xfrm>
          <a:prstGeom prst="rect">
            <a:avLst/>
          </a:prstGeom>
          <a:noFill/>
        </p:spPr>
        <p:txBody>
          <a:bodyPr wrap="square">
            <a:spAutoFit/>
          </a:bodyPr>
          <a:lstStyle/>
          <a:p>
            <a:r>
              <a:rPr lang="fr-FR" sz="2800" b="1" dirty="0">
                <a:solidFill>
                  <a:schemeClr val="bg1"/>
                </a:solidFill>
              </a:rPr>
              <a:t>Tirer d’un ensemble de données, une relation, un rôle, une loi…, sans faire un raisonnement</a:t>
            </a:r>
          </a:p>
        </p:txBody>
      </p:sp>
      <p:sp>
        <p:nvSpPr>
          <p:cNvPr id="9" name="TextBox 8">
            <a:extLst>
              <a:ext uri="{FF2B5EF4-FFF2-40B4-BE49-F238E27FC236}">
                <a16:creationId xmlns:a16="http://schemas.microsoft.com/office/drawing/2014/main" id="{915848CF-CF67-75F2-E121-49C5DFDBED2F}"/>
              </a:ext>
            </a:extLst>
          </p:cNvPr>
          <p:cNvSpPr txBox="1"/>
          <p:nvPr/>
        </p:nvSpPr>
        <p:spPr>
          <a:xfrm>
            <a:off x="487678" y="4458908"/>
            <a:ext cx="7392599" cy="584775"/>
          </a:xfrm>
          <a:prstGeom prst="rect">
            <a:avLst/>
          </a:prstGeom>
          <a:noFill/>
        </p:spPr>
        <p:txBody>
          <a:bodyPr wrap="square" rtlCol="0">
            <a:spAutoFit/>
          </a:bodyPr>
          <a:lstStyle/>
          <a:p>
            <a:r>
              <a:rPr lang="fr-FR" sz="3200" b="1" u="sng" dirty="0">
                <a:solidFill>
                  <a:srgbClr val="002060"/>
                </a:solidFill>
              </a:rPr>
              <a:t>Dégager : </a:t>
            </a:r>
          </a:p>
        </p:txBody>
      </p:sp>
    </p:spTree>
    <p:extLst>
      <p:ext uri="{BB962C8B-B14F-4D97-AF65-F5344CB8AC3E}">
        <p14:creationId xmlns:p14="http://schemas.microsoft.com/office/powerpoint/2010/main" val="267843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977CB0-5C55-23B2-5383-006416A4032E}"/>
              </a:ext>
            </a:extLst>
          </p:cNvPr>
          <p:cNvSpPr txBox="1"/>
          <p:nvPr/>
        </p:nvSpPr>
        <p:spPr>
          <a:xfrm>
            <a:off x="487679" y="547612"/>
            <a:ext cx="7392599" cy="584775"/>
          </a:xfrm>
          <a:prstGeom prst="rect">
            <a:avLst/>
          </a:prstGeom>
          <a:noFill/>
        </p:spPr>
        <p:txBody>
          <a:bodyPr wrap="square" rtlCol="0">
            <a:spAutoFit/>
          </a:bodyPr>
          <a:lstStyle/>
          <a:p>
            <a:r>
              <a:rPr lang="fr-FR" sz="3200" b="1" u="sng" dirty="0">
                <a:solidFill>
                  <a:srgbClr val="002060"/>
                </a:solidFill>
              </a:rPr>
              <a:t>Identifier  : </a:t>
            </a:r>
          </a:p>
        </p:txBody>
      </p:sp>
      <p:sp>
        <p:nvSpPr>
          <p:cNvPr id="6" name="TextBox 5">
            <a:extLst>
              <a:ext uri="{FF2B5EF4-FFF2-40B4-BE49-F238E27FC236}">
                <a16:creationId xmlns:a16="http://schemas.microsoft.com/office/drawing/2014/main" id="{467B0128-1015-EE97-1105-F17DE82634CD}"/>
              </a:ext>
            </a:extLst>
          </p:cNvPr>
          <p:cNvSpPr txBox="1"/>
          <p:nvPr/>
        </p:nvSpPr>
        <p:spPr>
          <a:xfrm>
            <a:off x="487679" y="1370740"/>
            <a:ext cx="11183764" cy="523220"/>
          </a:xfrm>
          <a:prstGeom prst="rect">
            <a:avLst/>
          </a:prstGeom>
          <a:noFill/>
        </p:spPr>
        <p:txBody>
          <a:bodyPr wrap="square" rtlCol="0">
            <a:spAutoFit/>
          </a:bodyPr>
          <a:lstStyle/>
          <a:p>
            <a:r>
              <a:rPr lang="fr-FR" sz="2800" b="1" dirty="0">
                <a:solidFill>
                  <a:schemeClr val="bg1"/>
                </a:solidFill>
              </a:rPr>
              <a:t>Reconnaître une chose d’après ses caractéristiques ou ses propriétés</a:t>
            </a:r>
          </a:p>
        </p:txBody>
      </p:sp>
      <p:sp>
        <p:nvSpPr>
          <p:cNvPr id="2" name="TextBox 1">
            <a:extLst>
              <a:ext uri="{FF2B5EF4-FFF2-40B4-BE49-F238E27FC236}">
                <a16:creationId xmlns:a16="http://schemas.microsoft.com/office/drawing/2014/main" id="{B397953D-1F37-AAF2-E11D-9347BF20F770}"/>
              </a:ext>
            </a:extLst>
          </p:cNvPr>
          <p:cNvSpPr txBox="1"/>
          <p:nvPr/>
        </p:nvSpPr>
        <p:spPr>
          <a:xfrm>
            <a:off x="504118" y="2563200"/>
            <a:ext cx="7392599" cy="584775"/>
          </a:xfrm>
          <a:prstGeom prst="rect">
            <a:avLst/>
          </a:prstGeom>
          <a:noFill/>
        </p:spPr>
        <p:txBody>
          <a:bodyPr wrap="square" rtlCol="0">
            <a:spAutoFit/>
          </a:bodyPr>
          <a:lstStyle/>
          <a:p>
            <a:r>
              <a:rPr lang="fr-FR" sz="3200" b="1" u="sng" dirty="0">
                <a:solidFill>
                  <a:srgbClr val="002060"/>
                </a:solidFill>
              </a:rPr>
              <a:t>Interpréter : </a:t>
            </a:r>
          </a:p>
        </p:txBody>
      </p:sp>
      <p:sp>
        <p:nvSpPr>
          <p:cNvPr id="3" name="TextBox 2">
            <a:extLst>
              <a:ext uri="{FF2B5EF4-FFF2-40B4-BE49-F238E27FC236}">
                <a16:creationId xmlns:a16="http://schemas.microsoft.com/office/drawing/2014/main" id="{79A80FA1-2033-632B-D895-24C6DCC7B374}"/>
              </a:ext>
            </a:extLst>
          </p:cNvPr>
          <p:cNvSpPr txBox="1"/>
          <p:nvPr/>
        </p:nvSpPr>
        <p:spPr>
          <a:xfrm>
            <a:off x="504118" y="3182288"/>
            <a:ext cx="11183764" cy="954107"/>
          </a:xfrm>
          <a:prstGeom prst="rect">
            <a:avLst/>
          </a:prstGeom>
          <a:noFill/>
        </p:spPr>
        <p:txBody>
          <a:bodyPr wrap="square" rtlCol="0">
            <a:spAutoFit/>
          </a:bodyPr>
          <a:lstStyle/>
          <a:p>
            <a:r>
              <a:rPr lang="fr-FR" sz="2800" b="1" dirty="0">
                <a:solidFill>
                  <a:schemeClr val="bg1"/>
                </a:solidFill>
              </a:rPr>
              <a:t>Analyser et donner une signification au résultat (rechercher le facteur qui change – cela montre que) </a:t>
            </a:r>
          </a:p>
        </p:txBody>
      </p:sp>
      <p:sp>
        <p:nvSpPr>
          <p:cNvPr id="8" name="TextBox 7">
            <a:extLst>
              <a:ext uri="{FF2B5EF4-FFF2-40B4-BE49-F238E27FC236}">
                <a16:creationId xmlns:a16="http://schemas.microsoft.com/office/drawing/2014/main" id="{38E1D496-9BF3-9CAD-0230-84904B116341}"/>
              </a:ext>
            </a:extLst>
          </p:cNvPr>
          <p:cNvSpPr txBox="1"/>
          <p:nvPr/>
        </p:nvSpPr>
        <p:spPr>
          <a:xfrm>
            <a:off x="487679" y="5220481"/>
            <a:ext cx="11033761" cy="523220"/>
          </a:xfrm>
          <a:prstGeom prst="rect">
            <a:avLst/>
          </a:prstGeom>
          <a:noFill/>
        </p:spPr>
        <p:txBody>
          <a:bodyPr wrap="square">
            <a:spAutoFit/>
          </a:bodyPr>
          <a:lstStyle/>
          <a:p>
            <a:r>
              <a:rPr lang="fr-FR" sz="2800" b="1" dirty="0">
                <a:solidFill>
                  <a:schemeClr val="bg1"/>
                </a:solidFill>
              </a:rPr>
              <a:t>Désigner quelque chose sans justifier</a:t>
            </a:r>
          </a:p>
        </p:txBody>
      </p:sp>
      <p:sp>
        <p:nvSpPr>
          <p:cNvPr id="9" name="TextBox 8">
            <a:extLst>
              <a:ext uri="{FF2B5EF4-FFF2-40B4-BE49-F238E27FC236}">
                <a16:creationId xmlns:a16="http://schemas.microsoft.com/office/drawing/2014/main" id="{915848CF-CF67-75F2-E121-49C5DFDBED2F}"/>
              </a:ext>
            </a:extLst>
          </p:cNvPr>
          <p:cNvSpPr txBox="1"/>
          <p:nvPr/>
        </p:nvSpPr>
        <p:spPr>
          <a:xfrm>
            <a:off x="487678" y="4458908"/>
            <a:ext cx="7392599" cy="584775"/>
          </a:xfrm>
          <a:prstGeom prst="rect">
            <a:avLst/>
          </a:prstGeom>
          <a:noFill/>
        </p:spPr>
        <p:txBody>
          <a:bodyPr wrap="square" rtlCol="0">
            <a:spAutoFit/>
          </a:bodyPr>
          <a:lstStyle/>
          <a:p>
            <a:r>
              <a:rPr lang="fr-FR" sz="3200" b="1" u="sng" dirty="0">
                <a:solidFill>
                  <a:srgbClr val="002060"/>
                </a:solidFill>
              </a:rPr>
              <a:t>Indiquer : </a:t>
            </a:r>
          </a:p>
        </p:txBody>
      </p:sp>
    </p:spTree>
    <p:extLst>
      <p:ext uri="{BB962C8B-B14F-4D97-AF65-F5344CB8AC3E}">
        <p14:creationId xmlns:p14="http://schemas.microsoft.com/office/powerpoint/2010/main" val="12552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977CB0-5C55-23B2-5383-006416A4032E}"/>
              </a:ext>
            </a:extLst>
          </p:cNvPr>
          <p:cNvSpPr txBox="1"/>
          <p:nvPr/>
        </p:nvSpPr>
        <p:spPr>
          <a:xfrm>
            <a:off x="487679" y="547612"/>
            <a:ext cx="7392599" cy="584775"/>
          </a:xfrm>
          <a:prstGeom prst="rect">
            <a:avLst/>
          </a:prstGeom>
          <a:noFill/>
        </p:spPr>
        <p:txBody>
          <a:bodyPr wrap="square" rtlCol="0">
            <a:spAutoFit/>
          </a:bodyPr>
          <a:lstStyle/>
          <a:p>
            <a:r>
              <a:rPr lang="fr-FR" sz="3200" b="1" u="sng" dirty="0">
                <a:solidFill>
                  <a:srgbClr val="002060"/>
                </a:solidFill>
              </a:rPr>
              <a:t>Justifier  : </a:t>
            </a:r>
          </a:p>
        </p:txBody>
      </p:sp>
      <p:sp>
        <p:nvSpPr>
          <p:cNvPr id="6" name="TextBox 5">
            <a:extLst>
              <a:ext uri="{FF2B5EF4-FFF2-40B4-BE49-F238E27FC236}">
                <a16:creationId xmlns:a16="http://schemas.microsoft.com/office/drawing/2014/main" id="{467B0128-1015-EE97-1105-F17DE82634CD}"/>
              </a:ext>
            </a:extLst>
          </p:cNvPr>
          <p:cNvSpPr txBox="1"/>
          <p:nvPr/>
        </p:nvSpPr>
        <p:spPr>
          <a:xfrm>
            <a:off x="487679" y="1370740"/>
            <a:ext cx="11183764" cy="523220"/>
          </a:xfrm>
          <a:prstGeom prst="rect">
            <a:avLst/>
          </a:prstGeom>
          <a:noFill/>
        </p:spPr>
        <p:txBody>
          <a:bodyPr wrap="square" rtlCol="0">
            <a:spAutoFit/>
          </a:bodyPr>
          <a:lstStyle/>
          <a:p>
            <a:r>
              <a:rPr lang="fr-FR" sz="2800" b="1" dirty="0">
                <a:solidFill>
                  <a:schemeClr val="bg1"/>
                </a:solidFill>
              </a:rPr>
              <a:t>Prouver quelque chose comme vraie et réelle</a:t>
            </a:r>
          </a:p>
        </p:txBody>
      </p:sp>
      <p:sp>
        <p:nvSpPr>
          <p:cNvPr id="2" name="TextBox 1">
            <a:extLst>
              <a:ext uri="{FF2B5EF4-FFF2-40B4-BE49-F238E27FC236}">
                <a16:creationId xmlns:a16="http://schemas.microsoft.com/office/drawing/2014/main" id="{B397953D-1F37-AAF2-E11D-9347BF20F770}"/>
              </a:ext>
            </a:extLst>
          </p:cNvPr>
          <p:cNvSpPr txBox="1"/>
          <p:nvPr/>
        </p:nvSpPr>
        <p:spPr>
          <a:xfrm>
            <a:off x="504118" y="2563200"/>
            <a:ext cx="7392599" cy="584775"/>
          </a:xfrm>
          <a:prstGeom prst="rect">
            <a:avLst/>
          </a:prstGeom>
          <a:noFill/>
        </p:spPr>
        <p:txBody>
          <a:bodyPr wrap="square" rtlCol="0">
            <a:spAutoFit/>
          </a:bodyPr>
          <a:lstStyle/>
          <a:p>
            <a:r>
              <a:rPr lang="fr-FR" sz="3200" b="1" u="sng" dirty="0">
                <a:solidFill>
                  <a:srgbClr val="002060"/>
                </a:solidFill>
              </a:rPr>
              <a:t>Préciser : </a:t>
            </a:r>
          </a:p>
        </p:txBody>
      </p:sp>
      <p:sp>
        <p:nvSpPr>
          <p:cNvPr id="3" name="TextBox 2">
            <a:extLst>
              <a:ext uri="{FF2B5EF4-FFF2-40B4-BE49-F238E27FC236}">
                <a16:creationId xmlns:a16="http://schemas.microsoft.com/office/drawing/2014/main" id="{79A80FA1-2033-632B-D895-24C6DCC7B374}"/>
              </a:ext>
            </a:extLst>
          </p:cNvPr>
          <p:cNvSpPr txBox="1"/>
          <p:nvPr/>
        </p:nvSpPr>
        <p:spPr>
          <a:xfrm>
            <a:off x="504118" y="3182288"/>
            <a:ext cx="11183764" cy="523220"/>
          </a:xfrm>
          <a:prstGeom prst="rect">
            <a:avLst/>
          </a:prstGeom>
          <a:noFill/>
        </p:spPr>
        <p:txBody>
          <a:bodyPr wrap="square" rtlCol="0">
            <a:spAutoFit/>
          </a:bodyPr>
          <a:lstStyle/>
          <a:p>
            <a:r>
              <a:rPr lang="fr-FR" sz="2800" b="1" dirty="0">
                <a:solidFill>
                  <a:schemeClr val="bg1"/>
                </a:solidFill>
              </a:rPr>
              <a:t>Indiquer et justifier </a:t>
            </a:r>
          </a:p>
        </p:txBody>
      </p:sp>
      <p:sp>
        <p:nvSpPr>
          <p:cNvPr id="8" name="TextBox 7">
            <a:extLst>
              <a:ext uri="{FF2B5EF4-FFF2-40B4-BE49-F238E27FC236}">
                <a16:creationId xmlns:a16="http://schemas.microsoft.com/office/drawing/2014/main" id="{38E1D496-9BF3-9CAD-0230-84904B116341}"/>
              </a:ext>
            </a:extLst>
          </p:cNvPr>
          <p:cNvSpPr txBox="1"/>
          <p:nvPr/>
        </p:nvSpPr>
        <p:spPr>
          <a:xfrm>
            <a:off x="487679" y="5220481"/>
            <a:ext cx="11033761" cy="523220"/>
          </a:xfrm>
          <a:prstGeom prst="rect">
            <a:avLst/>
          </a:prstGeom>
          <a:noFill/>
        </p:spPr>
        <p:txBody>
          <a:bodyPr wrap="square">
            <a:spAutoFit/>
          </a:bodyPr>
          <a:lstStyle/>
          <a:p>
            <a:r>
              <a:rPr lang="fr-FR" sz="2800" b="1" dirty="0">
                <a:solidFill>
                  <a:schemeClr val="bg1"/>
                </a:solidFill>
              </a:rPr>
              <a:t>Extraire une ou plusieurs informations d’un document</a:t>
            </a:r>
          </a:p>
        </p:txBody>
      </p:sp>
      <p:sp>
        <p:nvSpPr>
          <p:cNvPr id="9" name="TextBox 8">
            <a:extLst>
              <a:ext uri="{FF2B5EF4-FFF2-40B4-BE49-F238E27FC236}">
                <a16:creationId xmlns:a16="http://schemas.microsoft.com/office/drawing/2014/main" id="{915848CF-CF67-75F2-E121-49C5DFDBED2F}"/>
              </a:ext>
            </a:extLst>
          </p:cNvPr>
          <p:cNvSpPr txBox="1"/>
          <p:nvPr/>
        </p:nvSpPr>
        <p:spPr>
          <a:xfrm>
            <a:off x="487678" y="4458908"/>
            <a:ext cx="7392599" cy="584775"/>
          </a:xfrm>
          <a:prstGeom prst="rect">
            <a:avLst/>
          </a:prstGeom>
          <a:noFill/>
        </p:spPr>
        <p:txBody>
          <a:bodyPr wrap="square" rtlCol="0">
            <a:spAutoFit/>
          </a:bodyPr>
          <a:lstStyle/>
          <a:p>
            <a:r>
              <a:rPr lang="fr-FR" sz="3200" b="1" u="sng" dirty="0">
                <a:solidFill>
                  <a:srgbClr val="002060"/>
                </a:solidFill>
              </a:rPr>
              <a:t>Relever  : </a:t>
            </a:r>
          </a:p>
        </p:txBody>
      </p:sp>
    </p:spTree>
    <p:extLst>
      <p:ext uri="{BB962C8B-B14F-4D97-AF65-F5344CB8AC3E}">
        <p14:creationId xmlns:p14="http://schemas.microsoft.com/office/powerpoint/2010/main" val="270086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977CB0-5C55-23B2-5383-006416A4032E}"/>
              </a:ext>
            </a:extLst>
          </p:cNvPr>
          <p:cNvSpPr txBox="1"/>
          <p:nvPr/>
        </p:nvSpPr>
        <p:spPr>
          <a:xfrm>
            <a:off x="487679" y="547612"/>
            <a:ext cx="7392599" cy="584775"/>
          </a:xfrm>
          <a:prstGeom prst="rect">
            <a:avLst/>
          </a:prstGeom>
          <a:noFill/>
        </p:spPr>
        <p:txBody>
          <a:bodyPr wrap="square" rtlCol="0">
            <a:spAutoFit/>
          </a:bodyPr>
          <a:lstStyle/>
          <a:p>
            <a:r>
              <a:rPr lang="fr-FR" sz="3200" b="1" u="sng" dirty="0">
                <a:solidFill>
                  <a:srgbClr val="002060"/>
                </a:solidFill>
              </a:rPr>
              <a:t>Poser un problème : </a:t>
            </a:r>
          </a:p>
        </p:txBody>
      </p:sp>
      <p:sp>
        <p:nvSpPr>
          <p:cNvPr id="6" name="TextBox 5">
            <a:extLst>
              <a:ext uri="{FF2B5EF4-FFF2-40B4-BE49-F238E27FC236}">
                <a16:creationId xmlns:a16="http://schemas.microsoft.com/office/drawing/2014/main" id="{467B0128-1015-EE97-1105-F17DE82634CD}"/>
              </a:ext>
            </a:extLst>
          </p:cNvPr>
          <p:cNvSpPr txBox="1"/>
          <p:nvPr/>
        </p:nvSpPr>
        <p:spPr>
          <a:xfrm>
            <a:off x="487679" y="1370740"/>
            <a:ext cx="11183764" cy="523220"/>
          </a:xfrm>
          <a:prstGeom prst="rect">
            <a:avLst/>
          </a:prstGeom>
          <a:noFill/>
        </p:spPr>
        <p:txBody>
          <a:bodyPr wrap="square" rtlCol="0">
            <a:spAutoFit/>
          </a:bodyPr>
          <a:lstStyle/>
          <a:p>
            <a:r>
              <a:rPr lang="fr-FR" sz="2800" b="1" dirty="0">
                <a:solidFill>
                  <a:schemeClr val="bg1"/>
                </a:solidFill>
              </a:rPr>
              <a:t>Mettre en relief la </a:t>
            </a:r>
            <a:r>
              <a:rPr lang="fr-FR" sz="2800" b="1">
                <a:solidFill>
                  <a:schemeClr val="bg1"/>
                </a:solidFill>
              </a:rPr>
              <a:t>question à </a:t>
            </a:r>
            <a:r>
              <a:rPr lang="fr-FR" sz="2800" b="1" dirty="0">
                <a:solidFill>
                  <a:schemeClr val="bg1"/>
                </a:solidFill>
              </a:rPr>
              <a:t>résoudre</a:t>
            </a:r>
          </a:p>
        </p:txBody>
      </p:sp>
      <p:sp>
        <p:nvSpPr>
          <p:cNvPr id="2" name="TextBox 1">
            <a:extLst>
              <a:ext uri="{FF2B5EF4-FFF2-40B4-BE49-F238E27FC236}">
                <a16:creationId xmlns:a16="http://schemas.microsoft.com/office/drawing/2014/main" id="{B397953D-1F37-AAF2-E11D-9347BF20F770}"/>
              </a:ext>
            </a:extLst>
          </p:cNvPr>
          <p:cNvSpPr txBox="1"/>
          <p:nvPr/>
        </p:nvSpPr>
        <p:spPr>
          <a:xfrm>
            <a:off x="504118" y="2563200"/>
            <a:ext cx="7392599" cy="584775"/>
          </a:xfrm>
          <a:prstGeom prst="rect">
            <a:avLst/>
          </a:prstGeom>
          <a:noFill/>
        </p:spPr>
        <p:txBody>
          <a:bodyPr wrap="square" rtlCol="0">
            <a:spAutoFit/>
          </a:bodyPr>
          <a:lstStyle/>
          <a:p>
            <a:r>
              <a:rPr lang="fr-FR" sz="3200" b="1" u="sng" dirty="0">
                <a:solidFill>
                  <a:srgbClr val="002060"/>
                </a:solidFill>
              </a:rPr>
              <a:t>Formuler une hypothèse : </a:t>
            </a:r>
          </a:p>
        </p:txBody>
      </p:sp>
      <p:sp>
        <p:nvSpPr>
          <p:cNvPr id="3" name="TextBox 2">
            <a:extLst>
              <a:ext uri="{FF2B5EF4-FFF2-40B4-BE49-F238E27FC236}">
                <a16:creationId xmlns:a16="http://schemas.microsoft.com/office/drawing/2014/main" id="{79A80FA1-2033-632B-D895-24C6DCC7B374}"/>
              </a:ext>
            </a:extLst>
          </p:cNvPr>
          <p:cNvSpPr txBox="1"/>
          <p:nvPr/>
        </p:nvSpPr>
        <p:spPr>
          <a:xfrm>
            <a:off x="504118" y="3182288"/>
            <a:ext cx="11183764" cy="523220"/>
          </a:xfrm>
          <a:prstGeom prst="rect">
            <a:avLst/>
          </a:prstGeom>
          <a:noFill/>
        </p:spPr>
        <p:txBody>
          <a:bodyPr wrap="square" rtlCol="0">
            <a:spAutoFit/>
          </a:bodyPr>
          <a:lstStyle/>
          <a:p>
            <a:r>
              <a:rPr lang="fr-FR" sz="2800" b="1" dirty="0">
                <a:solidFill>
                  <a:schemeClr val="bg1"/>
                </a:solidFill>
              </a:rPr>
              <a:t>Enoncer une solution provisoire pour le problème posé </a:t>
            </a:r>
          </a:p>
        </p:txBody>
      </p:sp>
      <p:sp>
        <p:nvSpPr>
          <p:cNvPr id="8" name="TextBox 7">
            <a:extLst>
              <a:ext uri="{FF2B5EF4-FFF2-40B4-BE49-F238E27FC236}">
                <a16:creationId xmlns:a16="http://schemas.microsoft.com/office/drawing/2014/main" id="{38E1D496-9BF3-9CAD-0230-84904B116341}"/>
              </a:ext>
            </a:extLst>
          </p:cNvPr>
          <p:cNvSpPr txBox="1"/>
          <p:nvPr/>
        </p:nvSpPr>
        <p:spPr>
          <a:xfrm>
            <a:off x="487679" y="5220481"/>
            <a:ext cx="11033761" cy="830997"/>
          </a:xfrm>
          <a:prstGeom prst="rect">
            <a:avLst/>
          </a:prstGeom>
          <a:noFill/>
        </p:spPr>
        <p:txBody>
          <a:bodyPr wrap="square">
            <a:spAutoFit/>
          </a:bodyPr>
          <a:lstStyle/>
          <a:p>
            <a:r>
              <a:rPr lang="fr-FR" sz="2400" b="1" dirty="0">
                <a:solidFill>
                  <a:schemeClr val="bg1"/>
                </a:solidFill>
              </a:rPr>
              <a:t>Se servir des informations qui se trouvent dans un texte ou dans un tableau pour tracer un histogramme, une courbe… </a:t>
            </a:r>
          </a:p>
        </p:txBody>
      </p:sp>
      <p:sp>
        <p:nvSpPr>
          <p:cNvPr id="9" name="TextBox 8">
            <a:extLst>
              <a:ext uri="{FF2B5EF4-FFF2-40B4-BE49-F238E27FC236}">
                <a16:creationId xmlns:a16="http://schemas.microsoft.com/office/drawing/2014/main" id="{915848CF-CF67-75F2-E121-49C5DFDBED2F}"/>
              </a:ext>
            </a:extLst>
          </p:cNvPr>
          <p:cNvSpPr txBox="1"/>
          <p:nvPr/>
        </p:nvSpPr>
        <p:spPr>
          <a:xfrm>
            <a:off x="487678" y="4458908"/>
            <a:ext cx="10300187" cy="584775"/>
          </a:xfrm>
          <a:prstGeom prst="rect">
            <a:avLst/>
          </a:prstGeom>
          <a:noFill/>
        </p:spPr>
        <p:txBody>
          <a:bodyPr wrap="square" rtlCol="0">
            <a:spAutoFit/>
          </a:bodyPr>
          <a:lstStyle/>
          <a:p>
            <a:r>
              <a:rPr lang="fr-FR" sz="3200" b="1" u="sng" dirty="0">
                <a:solidFill>
                  <a:srgbClr val="002060"/>
                </a:solidFill>
              </a:rPr>
              <a:t>Construire une représentation scientifique  : </a:t>
            </a:r>
          </a:p>
        </p:txBody>
      </p:sp>
    </p:spTree>
    <p:extLst>
      <p:ext uri="{BB962C8B-B14F-4D97-AF65-F5344CB8AC3E}">
        <p14:creationId xmlns:p14="http://schemas.microsoft.com/office/powerpoint/2010/main" val="154548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977CB0-5C55-23B2-5383-006416A4032E}"/>
              </a:ext>
            </a:extLst>
          </p:cNvPr>
          <p:cNvSpPr txBox="1"/>
          <p:nvPr/>
        </p:nvSpPr>
        <p:spPr>
          <a:xfrm>
            <a:off x="535296" y="494746"/>
            <a:ext cx="7392599" cy="584775"/>
          </a:xfrm>
          <a:prstGeom prst="rect">
            <a:avLst/>
          </a:prstGeom>
          <a:noFill/>
        </p:spPr>
        <p:txBody>
          <a:bodyPr wrap="square" rtlCol="0">
            <a:spAutoFit/>
          </a:bodyPr>
          <a:lstStyle/>
          <a:p>
            <a:r>
              <a:rPr lang="fr-FR" sz="3200" b="1" u="sng" dirty="0">
                <a:solidFill>
                  <a:srgbClr val="002060"/>
                </a:solidFill>
              </a:rPr>
              <a:t>1. Construction d’un histogramme : </a:t>
            </a:r>
          </a:p>
        </p:txBody>
      </p:sp>
      <p:sp>
        <p:nvSpPr>
          <p:cNvPr id="10" name="TextBox 9">
            <a:extLst>
              <a:ext uri="{FF2B5EF4-FFF2-40B4-BE49-F238E27FC236}">
                <a16:creationId xmlns:a16="http://schemas.microsoft.com/office/drawing/2014/main" id="{FA127436-2CF2-9425-BF89-7F83590F4CB1}"/>
              </a:ext>
            </a:extLst>
          </p:cNvPr>
          <p:cNvSpPr txBox="1"/>
          <p:nvPr/>
        </p:nvSpPr>
        <p:spPr>
          <a:xfrm>
            <a:off x="535296" y="1308206"/>
            <a:ext cx="10519697" cy="1785104"/>
          </a:xfrm>
          <a:prstGeom prst="rect">
            <a:avLst/>
          </a:prstGeom>
          <a:noFill/>
        </p:spPr>
        <p:txBody>
          <a:bodyPr wrap="square" rtlCol="0">
            <a:spAutoFit/>
          </a:bodyPr>
          <a:lstStyle/>
          <a:p>
            <a:pPr algn="just"/>
            <a:r>
              <a:rPr lang="fr-FR" sz="2200" u="sng" dirty="0">
                <a:solidFill>
                  <a:schemeClr val="bg1"/>
                </a:solidFill>
              </a:rPr>
              <a:t>Exemple:</a:t>
            </a:r>
          </a:p>
          <a:p>
            <a:pPr algn="just"/>
            <a:r>
              <a:rPr lang="fr-FR" sz="2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Le sang apporte les nutriments (glucose) et le dioxygène aux organes et il les débarrasse de leurs déchets (dioxyde de carbone). Pour vérifier cela, on a dosé la quantité de trois substances dans 100 mL du sang entrant et sortant d'un muscle. </a:t>
            </a:r>
            <a:r>
              <a:rPr lang="en-US" sz="2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Les </a:t>
            </a:r>
            <a:r>
              <a:rPr lang="en-US" sz="2200" dirty="0" err="1">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résultats</a:t>
            </a:r>
            <a:r>
              <a:rPr lang="en-US" sz="2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200" dirty="0" err="1">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figurent</a:t>
            </a:r>
            <a:r>
              <a:rPr lang="en-US" sz="2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 dans le document ci- dessous.</a:t>
            </a:r>
            <a:endParaRPr lang="en-US" sz="2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13" name="Picture 12">
            <a:extLst>
              <a:ext uri="{FF2B5EF4-FFF2-40B4-BE49-F238E27FC236}">
                <a16:creationId xmlns:a16="http://schemas.microsoft.com/office/drawing/2014/main" id="{4E5965D8-CC31-5609-2113-A47CB11729CE}"/>
              </a:ext>
            </a:extLst>
          </p:cNvPr>
          <p:cNvPicPr>
            <a:picLocks noChangeAspect="1"/>
          </p:cNvPicPr>
          <p:nvPr/>
        </p:nvPicPr>
        <p:blipFill>
          <a:blip r:embed="rId3"/>
          <a:stretch>
            <a:fillRect/>
          </a:stretch>
        </p:blipFill>
        <p:spPr>
          <a:xfrm>
            <a:off x="535296" y="3176661"/>
            <a:ext cx="8973802" cy="2048161"/>
          </a:xfrm>
          <a:prstGeom prst="rect">
            <a:avLst/>
          </a:prstGeom>
        </p:spPr>
      </p:pic>
      <p:sp>
        <p:nvSpPr>
          <p:cNvPr id="15" name="TextBox 14">
            <a:extLst>
              <a:ext uri="{FF2B5EF4-FFF2-40B4-BE49-F238E27FC236}">
                <a16:creationId xmlns:a16="http://schemas.microsoft.com/office/drawing/2014/main" id="{5D20B590-5E34-8B79-2AC5-001A7B646D09}"/>
              </a:ext>
            </a:extLst>
          </p:cNvPr>
          <p:cNvSpPr txBox="1"/>
          <p:nvPr/>
        </p:nvSpPr>
        <p:spPr>
          <a:xfrm>
            <a:off x="535296" y="5682191"/>
            <a:ext cx="11249162" cy="846386"/>
          </a:xfrm>
          <a:prstGeom prst="rect">
            <a:avLst/>
          </a:prstGeom>
          <a:noFill/>
        </p:spPr>
        <p:txBody>
          <a:bodyPr wrap="square">
            <a:spAutoFit/>
          </a:bodyPr>
          <a:lstStyle/>
          <a:p>
            <a:pPr marR="0" lvl="0" algn="ctr" rtl="0">
              <a:lnSpc>
                <a:spcPct val="115000"/>
              </a:lnSpc>
              <a:spcBef>
                <a:spcPts val="0"/>
              </a:spcBef>
              <a:spcAft>
                <a:spcPts val="1000"/>
              </a:spcAft>
              <a:tabLst>
                <a:tab pos="1295400" algn="l"/>
              </a:tabLst>
            </a:pPr>
            <a:r>
              <a:rPr lang="fr-FR" sz="2200" b="1" u="sng"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Tracer un histogramme montrant les taux de dioxygène et de dioxyde de carbone dans le sang entrant et sortant du muscle.</a:t>
            </a:r>
            <a:endParaRPr lang="en-US" sz="2200" b="1" u="sng"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236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DC704E-81A8-C7E0-531C-22963A789342}"/>
              </a:ext>
            </a:extLst>
          </p:cNvPr>
          <p:cNvPicPr>
            <a:picLocks noChangeAspect="1"/>
          </p:cNvPicPr>
          <p:nvPr/>
        </p:nvPicPr>
        <p:blipFill>
          <a:blip r:embed="rId2"/>
          <a:stretch>
            <a:fillRect/>
          </a:stretch>
        </p:blipFill>
        <p:spPr>
          <a:xfrm>
            <a:off x="1412542" y="2010772"/>
            <a:ext cx="9519161" cy="4397392"/>
          </a:xfrm>
          <a:prstGeom prst="rect">
            <a:avLst/>
          </a:prstGeom>
        </p:spPr>
      </p:pic>
      <p:sp>
        <p:nvSpPr>
          <p:cNvPr id="11" name="TextBox 10">
            <a:extLst>
              <a:ext uri="{FF2B5EF4-FFF2-40B4-BE49-F238E27FC236}">
                <a16:creationId xmlns:a16="http://schemas.microsoft.com/office/drawing/2014/main" id="{E3B44EDB-D143-9CB7-EB3D-A331D4877763}"/>
              </a:ext>
            </a:extLst>
          </p:cNvPr>
          <p:cNvSpPr txBox="1"/>
          <p:nvPr/>
        </p:nvSpPr>
        <p:spPr>
          <a:xfrm>
            <a:off x="347897" y="2176408"/>
            <a:ext cx="1743362" cy="769441"/>
          </a:xfrm>
          <a:prstGeom prst="rect">
            <a:avLst/>
          </a:prstGeom>
          <a:noFill/>
        </p:spPr>
        <p:txBody>
          <a:bodyPr wrap="none" rtlCol="0">
            <a:spAutoFit/>
          </a:bodyPr>
          <a:lstStyle/>
          <a:p>
            <a:r>
              <a:rPr lang="fr-FR" sz="2200" b="1" dirty="0">
                <a:solidFill>
                  <a:srgbClr val="C00000"/>
                </a:solidFill>
              </a:rPr>
              <a:t>Titre de l’axe </a:t>
            </a:r>
          </a:p>
          <a:p>
            <a:r>
              <a:rPr lang="fr-FR" sz="2200" b="1" dirty="0">
                <a:solidFill>
                  <a:srgbClr val="C00000"/>
                </a:solidFill>
              </a:rPr>
              <a:t>+ unité </a:t>
            </a:r>
          </a:p>
        </p:txBody>
      </p:sp>
      <p:cxnSp>
        <p:nvCxnSpPr>
          <p:cNvPr id="12" name="Straight Arrow Connector 11">
            <a:extLst>
              <a:ext uri="{FF2B5EF4-FFF2-40B4-BE49-F238E27FC236}">
                <a16:creationId xmlns:a16="http://schemas.microsoft.com/office/drawing/2014/main" id="{9276ED11-4E56-A7DA-B45B-ECACBA326255}"/>
              </a:ext>
            </a:extLst>
          </p:cNvPr>
          <p:cNvCxnSpPr/>
          <p:nvPr/>
        </p:nvCxnSpPr>
        <p:spPr>
          <a:xfrm>
            <a:off x="1385586" y="2516732"/>
            <a:ext cx="106851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1143A49-A7B1-83F6-B2F8-F50A8349FE3B}"/>
              </a:ext>
            </a:extLst>
          </p:cNvPr>
          <p:cNvSpPr txBox="1"/>
          <p:nvPr/>
        </p:nvSpPr>
        <p:spPr>
          <a:xfrm>
            <a:off x="7508697" y="2987254"/>
            <a:ext cx="1997535" cy="646331"/>
          </a:xfrm>
          <a:prstGeom prst="rect">
            <a:avLst/>
          </a:prstGeom>
          <a:noFill/>
        </p:spPr>
        <p:txBody>
          <a:bodyPr wrap="none" rtlCol="0">
            <a:spAutoFit/>
          </a:bodyPr>
          <a:lstStyle/>
          <a:p>
            <a:r>
              <a:rPr lang="fr-FR" sz="3600" b="1" dirty="0">
                <a:solidFill>
                  <a:srgbClr val="C00000"/>
                </a:solidFill>
              </a:rPr>
              <a:t>Légende  </a:t>
            </a:r>
          </a:p>
        </p:txBody>
      </p:sp>
      <p:cxnSp>
        <p:nvCxnSpPr>
          <p:cNvPr id="14" name="Straight Arrow Connector 13">
            <a:extLst>
              <a:ext uri="{FF2B5EF4-FFF2-40B4-BE49-F238E27FC236}">
                <a16:creationId xmlns:a16="http://schemas.microsoft.com/office/drawing/2014/main" id="{1F950608-250A-5997-ADB2-A5A99CA06319}"/>
              </a:ext>
            </a:extLst>
          </p:cNvPr>
          <p:cNvCxnSpPr>
            <a:cxnSpLocks/>
          </p:cNvCxnSpPr>
          <p:nvPr/>
        </p:nvCxnSpPr>
        <p:spPr>
          <a:xfrm>
            <a:off x="8712485" y="3633585"/>
            <a:ext cx="359596" cy="63019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BD025EB-B9A1-18BC-D082-D5E9D586F1A6}"/>
              </a:ext>
            </a:extLst>
          </p:cNvPr>
          <p:cNvSpPr txBox="1"/>
          <p:nvPr/>
        </p:nvSpPr>
        <p:spPr>
          <a:xfrm>
            <a:off x="2454099" y="6408164"/>
            <a:ext cx="4963603" cy="369332"/>
          </a:xfrm>
          <a:prstGeom prst="rect">
            <a:avLst/>
          </a:prstGeom>
          <a:noFill/>
        </p:spPr>
        <p:txBody>
          <a:bodyPr wrap="none" rtlCol="0">
            <a:spAutoFit/>
          </a:bodyPr>
          <a:lstStyle/>
          <a:p>
            <a:r>
              <a:rPr lang="fr-FR" b="1" dirty="0">
                <a:solidFill>
                  <a:srgbClr val="C00000"/>
                </a:solidFill>
              </a:rPr>
              <a:t>Les deux éléments variants dans les deux milieux  </a:t>
            </a:r>
          </a:p>
        </p:txBody>
      </p:sp>
      <p:cxnSp>
        <p:nvCxnSpPr>
          <p:cNvPr id="20" name="Straight Arrow Connector 19">
            <a:extLst>
              <a:ext uri="{FF2B5EF4-FFF2-40B4-BE49-F238E27FC236}">
                <a16:creationId xmlns:a16="http://schemas.microsoft.com/office/drawing/2014/main" id="{1266DB71-16C5-0390-C53B-C2983778F5A9}"/>
              </a:ext>
            </a:extLst>
          </p:cNvPr>
          <p:cNvCxnSpPr>
            <a:cxnSpLocks/>
          </p:cNvCxnSpPr>
          <p:nvPr/>
        </p:nvCxnSpPr>
        <p:spPr>
          <a:xfrm flipV="1">
            <a:off x="5295014" y="6138877"/>
            <a:ext cx="165470" cy="2692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EB8A698-6E39-AB6A-D6A3-7E3679B1C8AB}"/>
              </a:ext>
            </a:extLst>
          </p:cNvPr>
          <p:cNvCxnSpPr>
            <a:cxnSpLocks/>
          </p:cNvCxnSpPr>
          <p:nvPr/>
        </p:nvCxnSpPr>
        <p:spPr>
          <a:xfrm flipH="1" flipV="1">
            <a:off x="3508744" y="6273520"/>
            <a:ext cx="365051" cy="13464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EE3AE39-B572-5057-D398-3641299F8C04}"/>
              </a:ext>
            </a:extLst>
          </p:cNvPr>
          <p:cNvSpPr txBox="1"/>
          <p:nvPr/>
        </p:nvSpPr>
        <p:spPr>
          <a:xfrm>
            <a:off x="638038" y="108467"/>
            <a:ext cx="10478601" cy="584775"/>
          </a:xfrm>
          <a:prstGeom prst="rect">
            <a:avLst/>
          </a:prstGeom>
          <a:noFill/>
        </p:spPr>
        <p:txBody>
          <a:bodyPr wrap="square" rtlCol="0">
            <a:spAutoFit/>
          </a:bodyPr>
          <a:lstStyle/>
          <a:p>
            <a:r>
              <a:rPr lang="fr-FR" sz="3200" b="1" u="sng" dirty="0">
                <a:solidFill>
                  <a:srgbClr val="002060"/>
                </a:solidFill>
              </a:rPr>
              <a:t>1. Correction - Construction d’un histogramme : </a:t>
            </a:r>
          </a:p>
        </p:txBody>
      </p:sp>
      <p:sp>
        <p:nvSpPr>
          <p:cNvPr id="3" name="TextBox 2">
            <a:extLst>
              <a:ext uri="{FF2B5EF4-FFF2-40B4-BE49-F238E27FC236}">
                <a16:creationId xmlns:a16="http://schemas.microsoft.com/office/drawing/2014/main" id="{28DD7FFD-3C1C-A7FF-C87E-43804C333753}"/>
              </a:ext>
            </a:extLst>
          </p:cNvPr>
          <p:cNvSpPr txBox="1"/>
          <p:nvPr/>
        </p:nvSpPr>
        <p:spPr>
          <a:xfrm>
            <a:off x="347897" y="813595"/>
            <a:ext cx="11352875" cy="846386"/>
          </a:xfrm>
          <a:prstGeom prst="rect">
            <a:avLst/>
          </a:prstGeom>
          <a:noFill/>
        </p:spPr>
        <p:txBody>
          <a:bodyPr wrap="square">
            <a:spAutoFit/>
          </a:bodyPr>
          <a:lstStyle/>
          <a:p>
            <a:pPr lvl="0" algn="just">
              <a:lnSpc>
                <a:spcPct val="115000"/>
              </a:lnSpc>
              <a:spcAft>
                <a:spcPts val="1000"/>
              </a:spcAft>
              <a:tabLst>
                <a:tab pos="1295400" algn="l"/>
              </a:tabLst>
            </a:pPr>
            <a:r>
              <a:rPr lang="fr-FR" sz="2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rPr>
              <a:t>Titre : </a:t>
            </a:r>
            <a:r>
              <a:rPr lang="fr-FR" sz="2200" b="1" u="sng" dirty="0">
                <a:solidFill>
                  <a:srgbClr val="002060"/>
                </a:solidFill>
                <a:latin typeface="Times New Roman" panose="02020603050405020304" pitchFamily="18" charset="0"/>
                <a:ea typeface="Times New Roman" panose="02020603050405020304" pitchFamily="18" charset="0"/>
                <a:cs typeface="Arial" panose="020B0604020202020204" pitchFamily="34" charset="0"/>
              </a:rPr>
              <a:t>histogramme montrant les taux de dioxygène et de dioxyde de carbone dans le sang entrant et sortant du muscle.</a:t>
            </a:r>
            <a:endParaRPr lang="en-US" sz="2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8391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9"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929</Words>
  <Application>Microsoft Office PowerPoint</Application>
  <PresentationFormat>Widescreen</PresentationFormat>
  <Paragraphs>85</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118</cp:revision>
  <dcterms:created xsi:type="dcterms:W3CDTF">2024-06-18T17:08:50Z</dcterms:created>
  <dcterms:modified xsi:type="dcterms:W3CDTF">2025-06-26T07:26:03Z</dcterms:modified>
</cp:coreProperties>
</file>