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8"/>
  </p:normalViewPr>
  <p:slideViewPr>
    <p:cSldViewPr snapToGrid="0" snapToObjects="1">
      <p:cViewPr varScale="1">
        <p:scale>
          <a:sx n="78" d="100"/>
          <a:sy n="78" d="100"/>
        </p:scale>
        <p:origin x="19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706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6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0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44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1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1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1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6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160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449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973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632DC-1319-E64C-82A1-A282B5CB7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9000"/>
              </a:lnSpc>
              <a:spcBef>
                <a:spcPct val="0"/>
              </a:spcBef>
              <a:buNone/>
            </a:pPr>
            <a:r>
              <a:rPr lang="ar-SA" sz="5500" dirty="0">
                <a:latin typeface="Arial" panose="020B0604020202020204" pitchFamily="34" charset="0"/>
                <a:cs typeface="Arial" panose="020B0604020202020204" pitchFamily="34" charset="0"/>
              </a:rPr>
              <a:t>المضارع المنصوب</a:t>
            </a:r>
            <a:endParaRPr lang="en-LB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9E95F1-CAA8-9A48-AE9C-51E1C93CFBCF}"/>
              </a:ext>
            </a:extLst>
          </p:cNvPr>
          <p:cNvSpPr txBox="1"/>
          <p:nvPr/>
        </p:nvSpPr>
        <p:spPr>
          <a:xfrm>
            <a:off x="7413499" y="870857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endParaRPr lang="en-L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D32211-F1FB-074E-B917-AC83291524C7}"/>
              </a:ext>
            </a:extLst>
          </p:cNvPr>
          <p:cNvSpPr txBox="1"/>
          <p:nvPr/>
        </p:nvSpPr>
        <p:spPr>
          <a:xfrm>
            <a:off x="4850851" y="4962221"/>
            <a:ext cx="2489784" cy="40011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 marL="0" algn="ctr" defTabSz="457200" rtl="1" eaLnBrk="1" latinLnBrk="0" hangingPunct="1"/>
            <a:r>
              <a:rPr lang="ar-LB" sz="2000" dirty="0">
                <a:latin typeface="Arial" panose="020B0604020202020204" pitchFamily="34" charset="0"/>
                <a:cs typeface="Arial" panose="020B0604020202020204" pitchFamily="34" charset="0"/>
              </a:rPr>
              <a:t>إعداد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: السّيدة ميريام أبي كرم</a:t>
            </a:r>
            <a:endParaRPr lang="en-L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3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970F62-90D6-A84A-9D8B-94B0A326D460}"/>
              </a:ext>
            </a:extLst>
          </p:cNvPr>
          <p:cNvSpPr txBox="1"/>
          <p:nvPr/>
        </p:nvSpPr>
        <p:spPr>
          <a:xfrm>
            <a:off x="9037215" y="375753"/>
            <a:ext cx="23855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LB" sz="30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المضارع المرفوع</a:t>
            </a:r>
            <a:endParaRPr lang="en-US" sz="3000" b="1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A295D-6F2E-6F41-A163-F5936BD9E6ED}"/>
              </a:ext>
            </a:extLst>
          </p:cNvPr>
          <p:cNvSpPr txBox="1"/>
          <p:nvPr/>
        </p:nvSpPr>
        <p:spPr>
          <a:xfrm>
            <a:off x="7413171" y="1656261"/>
            <a:ext cx="41039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يجتازُ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 الولدُ الطّريقَ.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يمشي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على الرّصيفِ.</a:t>
            </a:r>
          </a:p>
          <a:p>
            <a:pPr algn="r" rtl="1"/>
            <a:endParaRPr lang="ar-LB" sz="30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يلهو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في الصّفِّ.</a:t>
            </a:r>
            <a:endParaRPr lang="ar-LB" sz="30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يحصلُ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 اللّاعبُ على جائزةٍ.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يساعدون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 المحتاجين.</a:t>
            </a:r>
          </a:p>
          <a:p>
            <a:pPr marL="0" algn="r" defTabSz="457200" rtl="1" eaLnBrk="1" latinLnBrk="0" hangingPunct="1"/>
            <a:endParaRPr lang="en-L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4A2579-90D9-B441-82A0-51A54E11DE1E}"/>
              </a:ext>
            </a:extLst>
          </p:cNvPr>
          <p:cNvSpPr txBox="1"/>
          <p:nvPr/>
        </p:nvSpPr>
        <p:spPr>
          <a:xfrm>
            <a:off x="943358" y="1497899"/>
            <a:ext cx="484414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لن يجتازَ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الولدُ الطّريقَ.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لن يمشيَ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على الرّصيفِ.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 يحبُّ </a:t>
            </a:r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أن يلهوَ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في الصّفِّ.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يحاولُ اللّاعبُ التّسجيلَ في المباراةِ </a:t>
            </a:r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لكي يحصلَ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على جائزةٍ.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يتبرّعونَ </a:t>
            </a:r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ليساعدوا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المحتاجينَ.</a:t>
            </a:r>
          </a:p>
          <a:p>
            <a:pPr marL="0" algn="r" defTabSz="457200" rtl="1" eaLnBrk="1" latinLnBrk="0" hangingPunct="1"/>
            <a:endParaRPr lang="en-L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35E1B3-2518-D744-BF45-1F258F888F09}"/>
              </a:ext>
            </a:extLst>
          </p:cNvPr>
          <p:cNvSpPr txBox="1"/>
          <p:nvPr/>
        </p:nvSpPr>
        <p:spPr>
          <a:xfrm>
            <a:off x="3198330" y="375753"/>
            <a:ext cx="2589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3000" b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المضارع المنصوب</a:t>
            </a:r>
            <a:endParaRPr lang="en-LB" sz="3000" b="1" dirty="0"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63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3145B9-1EBD-3340-9459-25953EBE71EF}"/>
              </a:ext>
            </a:extLst>
          </p:cNvPr>
          <p:cNvSpPr txBox="1"/>
          <p:nvPr/>
        </p:nvSpPr>
        <p:spPr>
          <a:xfrm>
            <a:off x="3507625" y="464298"/>
            <a:ext cx="82621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LB" sz="2500" b="1" dirty="0">
                <a:latin typeface="Simplified Arabic" pitchFamily="18" charset="-78"/>
                <a:cs typeface="Simplified Arabic" pitchFamily="18" charset="-78"/>
              </a:rPr>
              <a:t>أدوات النّصبِ هي: </a:t>
            </a:r>
            <a:r>
              <a:rPr lang="ar-LB" sz="25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أن - لن – كي – لام التّعليل الّتي تنصب الفعل المضارع.</a:t>
            </a:r>
            <a:endParaRPr lang="en-LB" sz="2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43E18-0834-B441-B05A-8FC0AD0E19BE}"/>
              </a:ext>
            </a:extLst>
          </p:cNvPr>
          <p:cNvSpPr txBox="1"/>
          <p:nvPr/>
        </p:nvSpPr>
        <p:spPr>
          <a:xfrm>
            <a:off x="1121229" y="1534222"/>
            <a:ext cx="10744199" cy="5182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ar-LB" sz="21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أن: حرف نصب ومصدر واستقبال.</a:t>
            </a:r>
          </a:p>
          <a:p>
            <a:pPr algn="r" rtl="1">
              <a:lnSpc>
                <a:spcPct val="200000"/>
              </a:lnSpc>
            </a:pPr>
            <a:r>
              <a:rPr lang="ar-LB" sz="2100" b="1" dirty="0">
                <a:latin typeface="Simplified Arabic" pitchFamily="18" charset="-78"/>
                <a:cs typeface="Simplified Arabic" pitchFamily="18" charset="-78"/>
              </a:rPr>
              <a:t> تنصب </a:t>
            </a:r>
            <a:r>
              <a:rPr lang="ar-LB" sz="2100" b="1">
                <a:latin typeface="Simplified Arabic" pitchFamily="18" charset="-78"/>
                <a:cs typeface="Simplified Arabic" pitchFamily="18" charset="-78"/>
              </a:rPr>
              <a:t>الفعل المضارع </a:t>
            </a:r>
            <a:r>
              <a:rPr lang="ar-LB" sz="2100" b="1" dirty="0">
                <a:latin typeface="Simplified Arabic" pitchFamily="18" charset="-78"/>
                <a:cs typeface="Simplified Arabic" pitchFamily="18" charset="-78"/>
              </a:rPr>
              <a:t>وتدلّ على الاستقبال.</a:t>
            </a:r>
          </a:p>
          <a:p>
            <a:pPr marL="285750" indent="-285750"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ar-LB" sz="21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لن: حرف نفي ونصب واستقبال.</a:t>
            </a:r>
          </a:p>
          <a:p>
            <a:pPr algn="r" rtl="1">
              <a:lnSpc>
                <a:spcPct val="200000"/>
              </a:lnSpc>
            </a:pPr>
            <a:r>
              <a:rPr lang="ar-LB" sz="2100" b="1" dirty="0">
                <a:latin typeface="Simplified Arabic" pitchFamily="18" charset="-78"/>
                <a:cs typeface="Simplified Arabic" pitchFamily="18" charset="-78"/>
              </a:rPr>
              <a:t>نفي: لأنّها تنفي الفعل المضارع في المستقبل</a:t>
            </a:r>
          </a:p>
          <a:p>
            <a:pPr marL="285750" indent="-285750"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ar-LB" sz="21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كي: حرف نصب ومصدر واستقبال. </a:t>
            </a:r>
          </a:p>
          <a:p>
            <a:pPr algn="r" rtl="1">
              <a:lnSpc>
                <a:spcPct val="200000"/>
              </a:lnSpc>
            </a:pPr>
            <a:r>
              <a:rPr lang="ar-LB" sz="2100" b="1" dirty="0">
                <a:latin typeface="Simplified Arabic" pitchFamily="18" charset="-78"/>
                <a:cs typeface="Simplified Arabic" pitchFamily="18" charset="-78"/>
              </a:rPr>
              <a:t>لا تفيد التّعليل إلّا إذا دخلت عليها لام = </a:t>
            </a:r>
            <a:r>
              <a:rPr lang="ar-LB" sz="21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لكي.</a:t>
            </a:r>
          </a:p>
          <a:p>
            <a:pPr marL="285750" indent="-285750"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ar-LB" sz="21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لام التّعليل: حرف نصب ينصب الفعل المضارع.</a:t>
            </a:r>
          </a:p>
          <a:p>
            <a:pPr algn="r" rtl="1">
              <a:lnSpc>
                <a:spcPct val="200000"/>
              </a:lnSpc>
            </a:pPr>
            <a:r>
              <a:rPr lang="ar-LB" sz="2100" b="1" dirty="0">
                <a:latin typeface="Simplified Arabic" pitchFamily="18" charset="-78"/>
                <a:cs typeface="Simplified Arabic" pitchFamily="18" charset="-78"/>
              </a:rPr>
              <a:t>  تفيد التّعليل والسَّبب.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A2EDAB-6B33-A94A-9177-C098953D0BFF}"/>
              </a:ext>
            </a:extLst>
          </p:cNvPr>
          <p:cNvSpPr txBox="1"/>
          <p:nvPr/>
        </p:nvSpPr>
        <p:spPr>
          <a:xfrm>
            <a:off x="9812235" y="1037732"/>
            <a:ext cx="1957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0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وظيفة أدوات النّصب</a:t>
            </a:r>
            <a:r>
              <a:rPr lang="ar-SA" sz="2000" dirty="0">
                <a:highlight>
                  <a:srgbClr val="FFFF00"/>
                </a:highlight>
              </a:rPr>
              <a:t>:</a:t>
            </a:r>
            <a:endParaRPr lang="en-LB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7290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DB27CA-9907-1446-93A0-41DE3D0CEF64}"/>
              </a:ext>
            </a:extLst>
          </p:cNvPr>
          <p:cNvSpPr txBox="1"/>
          <p:nvPr/>
        </p:nvSpPr>
        <p:spPr>
          <a:xfrm>
            <a:off x="4508108" y="539429"/>
            <a:ext cx="388119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ar-SA" sz="3000" b="1" dirty="0">
                <a:latin typeface="Arial" panose="020B0604020202020204" pitchFamily="34" charset="0"/>
                <a:cs typeface="Arial" panose="020B0604020202020204" pitchFamily="34" charset="0"/>
              </a:rPr>
              <a:t>علامات نصب الفعل المضارع</a:t>
            </a:r>
            <a:endParaRPr lang="en-LB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0509C9-31D5-0141-9DD6-68C9EEFDE758}"/>
              </a:ext>
            </a:extLst>
          </p:cNvPr>
          <p:cNvSpPr txBox="1"/>
          <p:nvPr/>
        </p:nvSpPr>
        <p:spPr>
          <a:xfrm>
            <a:off x="8799863" y="1405068"/>
            <a:ext cx="30107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rtl="1" eaLnBrk="1" latinLnBrk="0" hangingPunct="1"/>
            <a:r>
              <a:rPr lang="ar-SA" sz="26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الفتحة الظّاهرة على آخره:</a:t>
            </a:r>
            <a:endParaRPr lang="en-LB" sz="2600" b="1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09C1E-B0B3-CA4C-B663-BCAD111FE404}"/>
              </a:ext>
            </a:extLst>
          </p:cNvPr>
          <p:cNvSpPr txBox="1"/>
          <p:nvPr/>
        </p:nvSpPr>
        <p:spPr>
          <a:xfrm>
            <a:off x="8640767" y="1906071"/>
            <a:ext cx="3057247" cy="1818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>
              <a:lnSpc>
                <a:spcPct val="150000"/>
              </a:lnSpc>
            </a:pP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SA" sz="2600" u="sng" dirty="0">
                <a:latin typeface="Arial" panose="020B0604020202020204" pitchFamily="34" charset="0"/>
                <a:cs typeface="Arial" panose="020B0604020202020204" pitchFamily="34" charset="0"/>
              </a:rPr>
              <a:t>لن أدعوَ</a:t>
            </a:r>
            <a:r>
              <a:rPr lang="ar-SA" sz="2600" dirty="0">
                <a:latin typeface="Arial" panose="020B0604020202020204" pitchFamily="34" charset="0"/>
                <a:cs typeface="Arial" panose="020B0604020202020204" pitchFamily="34" charset="0"/>
              </a:rPr>
              <a:t> رفيقي إلى الحفلِ.</a:t>
            </a:r>
          </a:p>
          <a:p>
            <a:pPr marL="0" algn="r" defTabSz="457200" rtl="1" eaLnBrk="1" latinLnBrk="0" hangingPunct="1">
              <a:lnSpc>
                <a:spcPct val="150000"/>
              </a:lnSpc>
            </a:pPr>
            <a:r>
              <a:rPr lang="ar-SA" sz="2600" u="sng" dirty="0">
                <a:latin typeface="Arial" panose="020B0604020202020204" pitchFamily="34" charset="0"/>
                <a:cs typeface="Arial" panose="020B0604020202020204" pitchFamily="34" charset="0"/>
              </a:rPr>
              <a:t>- لن أسمعَ</a:t>
            </a:r>
            <a:r>
              <a:rPr lang="ar-SA" sz="2600" dirty="0">
                <a:latin typeface="Arial" panose="020B0604020202020204" pitchFamily="34" charset="0"/>
                <a:cs typeface="Arial" panose="020B0604020202020204" pitchFamily="34" charset="0"/>
              </a:rPr>
              <a:t> صوتَكَ.</a:t>
            </a:r>
          </a:p>
          <a:p>
            <a:pPr marL="457200" indent="-457200" algn="r" defTabSz="457200" rtl="1" eaLnBrk="1" latinLnBrk="0" hangingPunct="1">
              <a:lnSpc>
                <a:spcPct val="150000"/>
              </a:lnSpc>
              <a:buFontTx/>
              <a:buChar char="-"/>
            </a:pPr>
            <a:r>
              <a:rPr lang="ar-SA" sz="2600" u="sng" dirty="0">
                <a:latin typeface="Arial" panose="020B0604020202020204" pitchFamily="34" charset="0"/>
                <a:cs typeface="Arial" panose="020B0604020202020204" pitchFamily="34" charset="0"/>
              </a:rPr>
              <a:t>لن يبكيَ</a:t>
            </a:r>
            <a:r>
              <a:rPr lang="ar-SA" sz="2600" dirty="0">
                <a:latin typeface="Arial" panose="020B0604020202020204" pitchFamily="34" charset="0"/>
                <a:cs typeface="Arial" panose="020B0604020202020204" pitchFamily="34" charset="0"/>
              </a:rPr>
              <a:t> مجدّدًا.</a:t>
            </a:r>
            <a:endParaRPr lang="ar-L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CA64B-2CB2-0C4A-98C7-C9DF249398BB}"/>
              </a:ext>
            </a:extLst>
          </p:cNvPr>
          <p:cNvSpPr txBox="1"/>
          <p:nvPr/>
        </p:nvSpPr>
        <p:spPr>
          <a:xfrm>
            <a:off x="4891225" y="1405771"/>
            <a:ext cx="36022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500" b="1" dirty="0">
                <a:solidFill>
                  <a:schemeClr val="bg1"/>
                </a:solidFill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الفتحة المقدّرة على الألف للتّعذّر:</a:t>
            </a:r>
            <a:endParaRPr lang="en-LB" sz="2500" b="1" dirty="0">
              <a:solidFill>
                <a:schemeClr val="bg1"/>
              </a:solidFill>
              <a:highlight>
                <a:srgbClr val="FF00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E2844E-43B3-1B41-928C-2F7F7F7967AF}"/>
              </a:ext>
            </a:extLst>
          </p:cNvPr>
          <p:cNvSpPr txBox="1"/>
          <p:nvPr/>
        </p:nvSpPr>
        <p:spPr>
          <a:xfrm>
            <a:off x="4867579" y="2137634"/>
            <a:ext cx="33938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- أريدُ </a:t>
            </a:r>
            <a:r>
              <a:rPr lang="ar-SA" sz="2500" u="sng" dirty="0">
                <a:latin typeface="Arial" panose="020B0604020202020204" pitchFamily="34" charset="0"/>
                <a:cs typeface="Arial" panose="020B0604020202020204" pitchFamily="34" charset="0"/>
              </a:rPr>
              <a:t>أن أرى</a:t>
            </a:r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 الحبَّ في عينيْكَ.</a:t>
            </a:r>
            <a:endParaRPr lang="en-L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5A591D-A5F9-CE46-8CEE-1D1ADE320CCB}"/>
              </a:ext>
            </a:extLst>
          </p:cNvPr>
          <p:cNvSpPr txBox="1"/>
          <p:nvPr/>
        </p:nvSpPr>
        <p:spPr>
          <a:xfrm>
            <a:off x="6384021" y="2710842"/>
            <a:ext cx="18774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SA" sz="2500" u="sng" dirty="0">
                <a:latin typeface="Arial" panose="020B0604020202020204" pitchFamily="34" charset="0"/>
                <a:cs typeface="Arial" panose="020B0604020202020204" pitchFamily="34" charset="0"/>
              </a:rPr>
              <a:t>لن تحيا</a:t>
            </a:r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 بدوني</a:t>
            </a:r>
            <a:r>
              <a:rPr lang="ar-LB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L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5ED412-192B-AB43-AAA0-CC5DF75CB050}"/>
              </a:ext>
            </a:extLst>
          </p:cNvPr>
          <p:cNvSpPr txBox="1"/>
          <p:nvPr/>
        </p:nvSpPr>
        <p:spPr>
          <a:xfrm>
            <a:off x="636643" y="1445215"/>
            <a:ext cx="4019440" cy="492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500" b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حذف النون لأنّه من الأفعال الخمسة:</a:t>
            </a:r>
            <a:endParaRPr lang="en-LB" sz="2500" b="1" dirty="0"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BE8752-75DC-F548-B098-003AFB26AE1D}"/>
              </a:ext>
            </a:extLst>
          </p:cNvPr>
          <p:cNvSpPr txBox="1"/>
          <p:nvPr/>
        </p:nvSpPr>
        <p:spPr>
          <a:xfrm>
            <a:off x="1334277" y="2326122"/>
            <a:ext cx="294343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r" defTabSz="457200" rtl="1" eaLnBrk="1" latinLnBrk="0" hangingPunct="1">
              <a:buFontTx/>
              <a:buChar char="-"/>
            </a:pPr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لن يجتمعا- لن تجتمعا</a:t>
            </a:r>
          </a:p>
          <a:p>
            <a:pPr marL="342900" indent="-342900" algn="r" defTabSz="457200" rtl="1" eaLnBrk="1" latinLnBrk="0" hangingPunct="1">
              <a:buFontTx/>
              <a:buChar char="-"/>
            </a:pPr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لن يجتمعوا- لن تجتمعوا</a:t>
            </a:r>
          </a:p>
          <a:p>
            <a:pPr marL="342900" indent="-342900" algn="r" defTabSz="457200" rtl="1" eaLnBrk="1" latinLnBrk="0" hangingPunct="1">
              <a:buFontTx/>
              <a:buChar char="-"/>
            </a:pPr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لن تجتمعي.</a:t>
            </a:r>
            <a:endParaRPr lang="en-L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25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{644192A2-47E1-AC45-8ECB-5535A430C6C3}tf10001072</Template>
  <TotalTime>153</TotalTime>
  <Words>208</Words>
  <Application>Microsoft Macintosh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Franklin Gothic Book</vt:lpstr>
      <vt:lpstr>Simplified Arabic</vt:lpstr>
      <vt:lpstr>Wingdings</vt:lpstr>
      <vt:lpstr>Crop</vt:lpstr>
      <vt:lpstr>المضارع المنصوب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المضارع المنصوب</dc:title>
  <dc:creator>Microsoft Office User</dc:creator>
  <cp:lastModifiedBy>Microsoft Office User</cp:lastModifiedBy>
  <cp:revision>15</cp:revision>
  <dcterms:created xsi:type="dcterms:W3CDTF">2023-10-24T12:28:50Z</dcterms:created>
  <dcterms:modified xsi:type="dcterms:W3CDTF">2025-01-29T18:29:16Z</dcterms:modified>
</cp:coreProperties>
</file>