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401D4-E827-412F-83D1-BAA1745103E0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18C6-859D-4A7C-AF2B-DB905CC3C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457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401D4-E827-412F-83D1-BAA1745103E0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18C6-859D-4A7C-AF2B-DB905CC3C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527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401D4-E827-412F-83D1-BAA1745103E0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18C6-859D-4A7C-AF2B-DB905CC3C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171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401D4-E827-412F-83D1-BAA1745103E0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18C6-859D-4A7C-AF2B-DB905CC3C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783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401D4-E827-412F-83D1-BAA1745103E0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18C6-859D-4A7C-AF2B-DB905CC3C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773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401D4-E827-412F-83D1-BAA1745103E0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18C6-859D-4A7C-AF2B-DB905CC3C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504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401D4-E827-412F-83D1-BAA1745103E0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18C6-859D-4A7C-AF2B-DB905CC3C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262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401D4-E827-412F-83D1-BAA1745103E0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18C6-859D-4A7C-AF2B-DB905CC3C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32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401D4-E827-412F-83D1-BAA1745103E0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18C6-859D-4A7C-AF2B-DB905CC3C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899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401D4-E827-412F-83D1-BAA1745103E0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18C6-859D-4A7C-AF2B-DB905CC3C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743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401D4-E827-412F-83D1-BAA1745103E0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18C6-859D-4A7C-AF2B-DB905CC3C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634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401D4-E827-412F-83D1-BAA1745103E0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B18C6-859D-4A7C-AF2B-DB905CC3C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05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ntrée scolaire 2024 reportée : vrai ou faux ? - Actualités de digiSchool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04" r="26686"/>
          <a:stretch/>
        </p:blipFill>
        <p:spPr bwMode="auto">
          <a:xfrm>
            <a:off x="1" y="0"/>
            <a:ext cx="12191999" cy="6885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Admin\Desktop\Aurelia- SSCC Bick 2016---2022\Organisation 2021-2022\Documents administratifs 2021-2022\Logo 2021-2022\logo-arabe-bleu-nuit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6109" y="140523"/>
            <a:ext cx="1888173" cy="114021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1002853" y="804517"/>
            <a:ext cx="2653290" cy="47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365375" algn="r">
              <a:lnSpc>
                <a:spcPct val="107000"/>
              </a:lnSpc>
              <a:spcAft>
                <a:spcPts val="800"/>
              </a:spcAft>
            </a:pPr>
            <a:r>
              <a:rPr lang="ar-LB" sz="2500" dirty="0">
                <a:solidFill>
                  <a:schemeClr val="bg1"/>
                </a:solidFill>
                <a:cs typeface="+mj-cs"/>
              </a:rPr>
              <a:t> </a:t>
            </a:r>
          </a:p>
        </p:txBody>
      </p:sp>
      <p:sp>
        <p:nvSpPr>
          <p:cNvPr id="2" name="Rectangle 1"/>
          <p:cNvSpPr/>
          <p:nvPr/>
        </p:nvSpPr>
        <p:spPr>
          <a:xfrm>
            <a:off x="3621118" y="149258"/>
            <a:ext cx="4527201" cy="5613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sz="3000" b="1" dirty="0" smtClean="0">
                <a:solidFill>
                  <a:schemeClr val="bg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ألْوحدة الأولى: </a:t>
            </a:r>
            <a:r>
              <a:rPr lang="ar-SA" sz="3000" dirty="0" smtClean="0">
                <a:solidFill>
                  <a:schemeClr val="bg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من ذكريات الصّيف</a:t>
            </a:r>
            <a:r>
              <a:rPr lang="ar-SA" sz="3000" b="1" dirty="0" smtClean="0">
                <a:solidFill>
                  <a:schemeClr val="bg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3000" dirty="0">
              <a:solidFill>
                <a:schemeClr val="bg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15004" y="710630"/>
            <a:ext cx="51619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800" dirty="0">
                <a:solidFill>
                  <a:schemeClr val="bg2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ألنّصّ الْأوّل: رحلة في عرض الْبحر ص ٢٣</a:t>
            </a:r>
            <a:endParaRPr lang="en-US" sz="2800" dirty="0">
              <a:solidFill>
                <a:schemeClr val="bg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rot="10800000" flipV="1">
            <a:off x="-489559" y="1771438"/>
            <a:ext cx="4463027" cy="20758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endParaRPr lang="en-US" sz="3600" dirty="0" smtClean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sz="36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إنْتَهى ≠ </a:t>
            </a:r>
            <a:r>
              <a:rPr lang="ar-LB" sz="36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ar-SA" sz="36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بَدَأَ</a:t>
            </a:r>
            <a:endParaRPr lang="en-US" sz="3600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sz="36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ألْكبيرَة ≠ الصَّغيرَة</a:t>
            </a:r>
            <a:endParaRPr lang="en-US" sz="3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285017" y="1087966"/>
            <a:ext cx="3366655" cy="1380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LB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3600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ar-LB" sz="3600" b="1" dirty="0" smtClean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معاني المفردات</a:t>
            </a:r>
            <a:endParaRPr lang="en-US" sz="3600" dirty="0" smtClean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03716" y="1811687"/>
            <a:ext cx="2621230" cy="6420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ar-LB" sz="36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أضداد المفردات </a:t>
            </a:r>
          </a:p>
        </p:txBody>
      </p:sp>
      <p:sp>
        <p:nvSpPr>
          <p:cNvPr id="4" name="Rectangle 3"/>
          <p:cNvSpPr/>
          <p:nvPr/>
        </p:nvSpPr>
        <p:spPr>
          <a:xfrm>
            <a:off x="5100319" y="2584629"/>
            <a:ext cx="6096000" cy="346665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ألرّاسِيَة = الْمُتَوَقِّفَة</a:t>
            </a:r>
            <a:endParaRPr lang="en-US" sz="3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ألْمَرْفًأ = ألْميناء</a:t>
            </a:r>
            <a:endParaRPr lang="en-US" sz="3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رُوَيْدًا = على مهل</a:t>
            </a:r>
            <a:endParaRPr lang="en-US" sz="3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نُخَطِّطُ = نَضَعُ خِطّة</a:t>
            </a:r>
            <a:endParaRPr lang="en-US" sz="3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sz="36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تَتَلأْلَ</a:t>
            </a:r>
            <a:r>
              <a:rPr lang="ar-LB" sz="36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أ</a:t>
            </a:r>
            <a:r>
              <a:rPr lang="ar-SA" sz="36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ar-SA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تَلْمَعُ وَتَش</a:t>
            </a:r>
            <a:r>
              <a:rPr lang="ar-LB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ِ</a:t>
            </a:r>
            <a:r>
              <a:rPr lang="ar-SA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عُّ</a:t>
            </a:r>
          </a:p>
        </p:txBody>
      </p:sp>
    </p:spTree>
    <p:extLst>
      <p:ext uri="{BB962C8B-B14F-4D97-AF65-F5344CB8AC3E}">
        <p14:creationId xmlns:p14="http://schemas.microsoft.com/office/powerpoint/2010/main" val="71405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Rentrée scolaire 2024 reportée : vrai ou faux ? - Actualités de digiSchool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32" r="29637"/>
          <a:stretch/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385455" y="386269"/>
            <a:ext cx="9684327" cy="3499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sz="32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إجابات الْأسْئِلة ص 24</a:t>
            </a:r>
            <a:r>
              <a:rPr lang="ar-SA" sz="32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3200" dirty="0" smtClean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sz="30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الْفهم الْإجمالي:</a:t>
            </a:r>
            <a:endParaRPr lang="en-US" sz="3000" dirty="0" smtClean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3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١- تَجْري أحداثُ </a:t>
            </a:r>
            <a:r>
              <a:rPr lang="ar-SA" sz="30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ar-LB" sz="30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النّصّ</a:t>
            </a:r>
            <a:r>
              <a:rPr lang="ar-SA" sz="30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ar-LB" sz="30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ظُهْرَ يَوْمِ الْأحَد في فَصْلِ الصَّيْف</a:t>
            </a:r>
            <a:r>
              <a:rPr lang="ar-SA" sz="30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000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3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٢- ذَهَبَت الْعائِلَةُ ظُهْرَ يَوْمِ الْأحَد إلى مَرْفَإِ الْمَدينَة. </a:t>
            </a:r>
            <a:endParaRPr lang="en-US" sz="3000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3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٣- </a:t>
            </a:r>
            <a:r>
              <a:rPr lang="ar-SA" sz="30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أَ</a:t>
            </a:r>
            <a:r>
              <a:rPr lang="ar-LB" sz="300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لْمَنْظَر </a:t>
            </a:r>
            <a:r>
              <a:rPr lang="ar-LB" sz="30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الّذي أَعْجَبَ الْكاتِب هو </a:t>
            </a:r>
            <a:r>
              <a:rPr lang="ar-SA" sz="30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مَنْظَر </a:t>
            </a:r>
            <a:r>
              <a:rPr lang="ar-SA" sz="3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الْمَدينة بِبُيوتِها الْقِرْميديّة وَخَلْفَها تلالٌ </a:t>
            </a:r>
            <a:r>
              <a:rPr lang="ar-SA" sz="30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خَض</a:t>
            </a:r>
            <a:r>
              <a:rPr lang="ar-LB" sz="30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ْ</a:t>
            </a:r>
            <a:r>
              <a:rPr lang="ar-SA" sz="30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راء</a:t>
            </a:r>
            <a:r>
              <a:rPr lang="ar-SA" sz="3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5864" y="3885817"/>
            <a:ext cx="21339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LB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الْفهم التّفصيليّ:</a:t>
            </a:r>
            <a:endParaRPr lang="en-US" sz="32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29729" y="4540911"/>
            <a:ext cx="1033167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chemeClr val="bg1"/>
                </a:solidFill>
              </a:rPr>
              <a:t>٥</a:t>
            </a:r>
            <a:r>
              <a:rPr lang="ar-LB" sz="3000" dirty="0" smtClean="0">
                <a:solidFill>
                  <a:schemeClr val="bg1"/>
                </a:solidFill>
              </a:rPr>
              <a:t>- في الْمَساءِ خَطّطَ أَفرادُ الْعائِلَة لِلنّشاطات الّتي سَيَقومون بِها خِلالَ فَصْلِ الصَّيْف. </a:t>
            </a:r>
            <a:endParaRPr lang="en-US" sz="30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87386" y="5094909"/>
            <a:ext cx="712887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chemeClr val="bg1"/>
                </a:solidFill>
              </a:rPr>
              <a:t>٦</a:t>
            </a:r>
            <a:r>
              <a:rPr lang="ar-LB" sz="3000" dirty="0" smtClean="0">
                <a:solidFill>
                  <a:schemeClr val="bg1"/>
                </a:solidFill>
              </a:rPr>
              <a:t>- إِتَّفَقَ أَفرادُ الْعائِلَة أَنَ يَبْدَأوا بِرِحْلَةٍ في مَرْكَبٍ شِراعيّ. </a:t>
            </a:r>
            <a:endParaRPr lang="en-US" sz="30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73796" y="5685071"/>
            <a:ext cx="858760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chemeClr val="bg1"/>
                </a:solidFill>
              </a:rPr>
              <a:t>٧</a:t>
            </a:r>
            <a:r>
              <a:rPr lang="ar-LB" sz="3000" dirty="0" smtClean="0">
                <a:solidFill>
                  <a:schemeClr val="bg1"/>
                </a:solidFill>
              </a:rPr>
              <a:t>- قَطَعَ الْأب التّذاكِر وكانَتِ الْعائِلَة تَتَأَمَّلُ الْمَراكِبَ الرّاسِيَةِ في الْمَرْفَإِ.</a:t>
            </a:r>
            <a:endParaRPr lang="en-US" sz="3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77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Rentrée scolaire 2024 reportée : vrai ou faux ? - Actualités de digiSchool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32" r="29637"/>
          <a:stretch/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29837" y="198671"/>
            <a:ext cx="1153232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chemeClr val="bg1"/>
                </a:solidFill>
              </a:rPr>
              <a:t>٨</a:t>
            </a:r>
            <a:r>
              <a:rPr lang="ar-LB" sz="3000" dirty="0" smtClean="0">
                <a:solidFill>
                  <a:schemeClr val="bg1"/>
                </a:solidFill>
              </a:rPr>
              <a:t>- نَعَم انطَلَقَ الْمَرْكَبُ بِسُرْعَةٍ. ألْجُمْلَة الّتي تَدُلُّ على ذلِكَ هي:"إنْطَلَقَ الْمَرْكَبُ مِنَ الْمَرْفَإِ رُوَيْدًا</a:t>
            </a:r>
          </a:p>
          <a:p>
            <a:pPr algn="r"/>
            <a:r>
              <a:rPr lang="ar-LB" sz="3000" dirty="0" smtClean="0">
                <a:solidFill>
                  <a:schemeClr val="bg1"/>
                </a:solidFill>
              </a:rPr>
              <a:t>رُوَيْدًا ثُمَّ زادَت سُرْعَتُه.</a:t>
            </a:r>
            <a:endParaRPr lang="en-US" sz="30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60913" y="1413005"/>
            <a:ext cx="690124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chemeClr val="bg1"/>
                </a:solidFill>
              </a:rPr>
              <a:t>٩</a:t>
            </a:r>
            <a:r>
              <a:rPr lang="ar-LB" sz="3000" dirty="0" smtClean="0">
                <a:solidFill>
                  <a:schemeClr val="bg1"/>
                </a:solidFill>
              </a:rPr>
              <a:t>- كانَ الْمَوْجُ يَحْمِلُ الْمَرْكَبَ عالِيًا ثُمَّ يَهْبِطُ بِهِ مِن جَديد.</a:t>
            </a:r>
            <a:endParaRPr lang="en-US" sz="30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38166" y="2165674"/>
            <a:ext cx="452399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chemeClr val="bg1"/>
                </a:solidFill>
              </a:rPr>
              <a:t>١٠</a:t>
            </a:r>
            <a:r>
              <a:rPr lang="ar-LB" sz="3000" dirty="0" smtClean="0">
                <a:solidFill>
                  <a:schemeClr val="bg1"/>
                </a:solidFill>
              </a:rPr>
              <a:t>-تَوَقَّفَ الْمَرْكَبُ في وَسَطِ الْبَحْرِ .</a:t>
            </a:r>
            <a:endParaRPr lang="en-US" sz="30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5515" y="2918343"/>
            <a:ext cx="906530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chemeClr val="bg1"/>
                </a:solidFill>
              </a:rPr>
              <a:t>١١</a:t>
            </a:r>
            <a:r>
              <a:rPr lang="ar-LB" sz="3000" dirty="0" smtClean="0">
                <a:solidFill>
                  <a:schemeClr val="bg1"/>
                </a:solidFill>
              </a:rPr>
              <a:t>- قالَ الْكاتِبُ "ما أَجْمَلَ هذا الْمَنْظَرِ " تَعبيرًا عن إِعْجابِهِ بِمَنْظَرِ الْمَدينَة.</a:t>
            </a:r>
            <a:endParaRPr lang="en-US" sz="30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42697" y="3641675"/>
            <a:ext cx="1021946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chemeClr val="bg1"/>
                </a:solidFill>
              </a:rPr>
              <a:t>١٢</a:t>
            </a:r>
            <a:r>
              <a:rPr lang="ar-LB" sz="3000" dirty="0" smtClean="0">
                <a:solidFill>
                  <a:schemeClr val="bg1"/>
                </a:solidFill>
              </a:rPr>
              <a:t>- شَعَرَتِ الْعائِلَة بَعْدَ عَوْدَتِها إِلى الشّاطِئ بالْفَرَحِ. ألدّليل على ذلِكَ في آخِرِ النّصِّ </a:t>
            </a:r>
          </a:p>
          <a:p>
            <a:pPr algn="r"/>
            <a:r>
              <a:rPr lang="ar-LB" sz="3000" dirty="0" smtClean="0">
                <a:solidFill>
                  <a:schemeClr val="bg1"/>
                </a:solidFill>
              </a:rPr>
              <a:t>جَمْلَة " قُلوبُنا تَنْبِضُ فَرَحًا".</a:t>
            </a:r>
            <a:endParaRPr lang="en-US" sz="3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989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216</Words>
  <Application>Microsoft Office PowerPoint</Application>
  <PresentationFormat>Widescreen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pc</cp:lastModifiedBy>
  <cp:revision>9</cp:revision>
  <dcterms:created xsi:type="dcterms:W3CDTF">2024-10-17T17:52:10Z</dcterms:created>
  <dcterms:modified xsi:type="dcterms:W3CDTF">2024-10-21T17:28:26Z</dcterms:modified>
</cp:coreProperties>
</file>