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7" r:id="rId3"/>
    <p:sldId id="265" r:id="rId4"/>
    <p:sldId id="271" r:id="rId5"/>
    <p:sldId id="269" r:id="rId6"/>
    <p:sldId id="259" r:id="rId7"/>
    <p:sldId id="272" r:id="rId8"/>
    <p:sldId id="273" r:id="rId9"/>
    <p:sldId id="274" r:id="rId10"/>
    <p:sldId id="275" r:id="rId11"/>
    <p:sldId id="276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53AD"/>
    <a:srgbClr val="D05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538" y="-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3257-93E4-437E-A496-96A2C8B3705B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39B5-DEC1-459A-8198-DFE975F4B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08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3257-93E4-437E-A496-96A2C8B3705B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39B5-DEC1-459A-8198-DFE975F4B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92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3257-93E4-437E-A496-96A2C8B3705B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39B5-DEC1-459A-8198-DFE975F4B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3257-93E4-437E-A496-96A2C8B3705B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39B5-DEC1-459A-8198-DFE975F4B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7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3257-93E4-437E-A496-96A2C8B3705B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39B5-DEC1-459A-8198-DFE975F4B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94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3257-93E4-437E-A496-96A2C8B3705B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39B5-DEC1-459A-8198-DFE975F4B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92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3257-93E4-437E-A496-96A2C8B3705B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39B5-DEC1-459A-8198-DFE975F4B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3257-93E4-437E-A496-96A2C8B3705B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39B5-DEC1-459A-8198-DFE975F4B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1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3257-93E4-437E-A496-96A2C8B3705B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39B5-DEC1-459A-8198-DFE975F4B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63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3257-93E4-437E-A496-96A2C8B3705B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39B5-DEC1-459A-8198-DFE975F4B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41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3257-93E4-437E-A496-96A2C8B3705B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39B5-DEC1-459A-8198-DFE975F4B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03257-93E4-437E-A496-96A2C8B3705B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039B5-DEC1-459A-8198-DFE975F4B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0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6.gif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4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04818" y="2729768"/>
            <a:ext cx="24046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sz="3600" b="1" dirty="0">
                <a:ln w="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إعداد السّيّدة </a:t>
            </a:r>
          </a:p>
          <a:p>
            <a:pPr algn="ctr" rtl="1"/>
            <a:r>
              <a:rPr lang="ar-LB" sz="3600" b="1" dirty="0">
                <a:ln w="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ماري حداد</a:t>
            </a:r>
            <a:endParaRPr lang="en-US" sz="3600" b="1" dirty="0">
              <a:ln w="0"/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08912" y="5039108"/>
            <a:ext cx="2712626" cy="2432469"/>
            <a:chOff x="8689772" y="4924697"/>
            <a:chExt cx="3435533" cy="28477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84" b="8554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52" t="33333" r="17058"/>
            <a:stretch/>
          </p:blipFill>
          <p:spPr>
            <a:xfrm rot="165925">
              <a:off x="8689772" y="4924697"/>
              <a:ext cx="3435533" cy="284770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 rot="250991">
              <a:off x="9234882" y="5023919"/>
              <a:ext cx="2495663" cy="1519832"/>
              <a:chOff x="846910" y="4481741"/>
              <a:chExt cx="1564228" cy="964318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874059" y="4491318"/>
                <a:ext cx="1519517" cy="95474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8" name="Picture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197" y="4481741"/>
                <a:ext cx="1411941" cy="860611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846910" y="4771002"/>
                <a:ext cx="1078304" cy="547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>
                  <a:spcAft>
                    <a:spcPts val="0"/>
                  </a:spcAft>
                </a:pPr>
                <a:r>
                  <a:rPr lang="ar-LB" sz="1600" kern="120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مدرسة راهبات القلبين الأقدسين الثانوية</a:t>
                </a:r>
                <a:r>
                  <a:rPr lang="en-US" sz="1600" kern="120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ar-LB" sz="1600" dirty="0">
                    <a:solidFill>
                      <a:srgbClr val="00206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_ </a:t>
                </a:r>
                <a:r>
                  <a:rPr lang="en-US" sz="1600" dirty="0">
                    <a:solidFill>
                      <a:srgbClr val="00206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ar-LB" sz="1600" dirty="0">
                    <a:solidFill>
                      <a:srgbClr val="00206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بكفيا</a:t>
                </a:r>
                <a:endPara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72" y="3930097"/>
            <a:ext cx="1803403" cy="1217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51" y="3928274"/>
            <a:ext cx="1363818" cy="920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7" y="4975086"/>
            <a:ext cx="1656794" cy="1118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60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37"/>
    </mc:Choice>
    <mc:Fallback xmlns="">
      <p:transition spd="slow" advTm="19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19466 0.1243 " pathEditMode="relative" rAng="0" ptsTypes="AA">
                                      <p:cBhvr>
                                        <p:cTn id="16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66 0.1243 L -0.8293 0.51435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98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1" grpId="1"/>
      <p:bldP spid="11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946" end="1105.56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261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687">
        <p15:prstTrans prst="pageCurlDouble" invX="1"/>
      </p:transition>
    </mc:Choice>
    <mc:Fallback xmlns="">
      <p:transition spd="slow" advTm="23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101" end="1776.4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42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553">
        <p15:prstTrans prst="pageCurlDouble" invX="1"/>
      </p:transition>
    </mc:Choice>
    <mc:Fallback xmlns="">
      <p:transition spd="slow" advTm="155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سؤال 1"/>
          <p:cNvSpPr/>
          <p:nvPr/>
        </p:nvSpPr>
        <p:spPr>
          <a:xfrm>
            <a:off x="1788004" y="2326206"/>
            <a:ext cx="8303641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مَنْ أَرادَ أَنْ يَتَنَزَّه في الحَديقَةِ ؟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6" name="سؤال 2"/>
          <p:cNvSpPr/>
          <p:nvPr/>
        </p:nvSpPr>
        <p:spPr>
          <a:xfrm>
            <a:off x="2203725" y="2211512"/>
            <a:ext cx="7472338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أَيْنَ قَفَزَ شَفيق ؟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7" name="جواب 1"/>
          <p:cNvSpPr/>
          <p:nvPr/>
        </p:nvSpPr>
        <p:spPr>
          <a:xfrm>
            <a:off x="1221530" y="2453821"/>
            <a:ext cx="8666237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أَرادَ شَفيق أَنْ يَتَنَزَّهَ في الحَديقَةِ .</a:t>
            </a:r>
            <a:endParaRPr lang="en-US" sz="6600" dirty="0"/>
          </a:p>
        </p:txBody>
      </p:sp>
      <p:sp>
        <p:nvSpPr>
          <p:cNvPr id="8" name="جواب 2"/>
          <p:cNvSpPr/>
          <p:nvPr/>
        </p:nvSpPr>
        <p:spPr>
          <a:xfrm>
            <a:off x="1972606" y="2343164"/>
            <a:ext cx="7674027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قَفَزَ شَفيق فَوْقَ الحُفْرَةِ .</a:t>
            </a:r>
            <a:endParaRPr lang="en-US" sz="6600" dirty="0"/>
          </a:p>
        </p:txBody>
      </p:sp>
      <p:sp>
        <p:nvSpPr>
          <p:cNvPr id="9" name="سؤال 3"/>
          <p:cNvSpPr/>
          <p:nvPr/>
        </p:nvSpPr>
        <p:spPr>
          <a:xfrm>
            <a:off x="1607033" y="2327614"/>
            <a:ext cx="8134856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كَيْفَ قَفَزَ شَفيق فَوْقَ الحُفْرَةِ ؟ 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0" name="جواب3"/>
          <p:cNvSpPr/>
          <p:nvPr/>
        </p:nvSpPr>
        <p:spPr>
          <a:xfrm>
            <a:off x="1896451" y="2445813"/>
            <a:ext cx="7551107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قَفَزَ شَفيق بِقُوَّةٍ فَوْقَ الحُفْرَةِ .</a:t>
            </a:r>
            <a:endParaRPr lang="en-US" sz="6600" dirty="0"/>
          </a:p>
        </p:txBody>
      </p:sp>
      <p:sp>
        <p:nvSpPr>
          <p:cNvPr id="11" name="سؤال 4"/>
          <p:cNvSpPr/>
          <p:nvPr/>
        </p:nvSpPr>
        <p:spPr>
          <a:xfrm>
            <a:off x="2015404" y="2335825"/>
            <a:ext cx="7414150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ماذا شاهَدَ شَفيق قُرْبَهُ ؟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2" name="جواب 4"/>
          <p:cNvSpPr/>
          <p:nvPr/>
        </p:nvSpPr>
        <p:spPr>
          <a:xfrm>
            <a:off x="969861" y="2279757"/>
            <a:ext cx="9404285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شاهَدَ شَفيق قُرْبَهُ نَبْتَةً صَغيرَةً.</a:t>
            </a:r>
            <a:endParaRPr lang="en-US" sz="6600" dirty="0"/>
          </a:p>
        </p:txBody>
      </p:sp>
      <p:sp>
        <p:nvSpPr>
          <p:cNvPr id="13" name="سؤال 5"/>
          <p:cNvSpPr/>
          <p:nvPr/>
        </p:nvSpPr>
        <p:spPr>
          <a:xfrm>
            <a:off x="2385911" y="2392025"/>
            <a:ext cx="7193357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ما الّذي هَطَلَ بِقُوَّةٍ ؟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4" name="جواب 5"/>
          <p:cNvSpPr/>
          <p:nvPr/>
        </p:nvSpPr>
        <p:spPr>
          <a:xfrm>
            <a:off x="1844083" y="2410273"/>
            <a:ext cx="7646309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هَطَلَ المَطَرُ بِقُوَّةٍ .</a:t>
            </a:r>
            <a:endParaRPr lang="en-US" sz="6600" dirty="0"/>
          </a:p>
        </p:txBody>
      </p:sp>
      <p:sp>
        <p:nvSpPr>
          <p:cNvPr id="15" name="سؤال 6"/>
          <p:cNvSpPr/>
          <p:nvPr/>
        </p:nvSpPr>
        <p:spPr>
          <a:xfrm>
            <a:off x="1344222" y="2334141"/>
            <a:ext cx="8247193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مَنْ خافَ فَوْرَ هُطولِ المَطَرِ ؟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6" name="جواب 6"/>
          <p:cNvSpPr/>
          <p:nvPr/>
        </p:nvSpPr>
        <p:spPr>
          <a:xfrm>
            <a:off x="1104103" y="2358725"/>
            <a:ext cx="8901092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خافَ شَفيق فَوْرَ هُطولِ المَطَرِ.</a:t>
            </a:r>
            <a:endParaRPr lang="en-US" sz="6600" dirty="0"/>
          </a:p>
        </p:txBody>
      </p:sp>
      <p:sp>
        <p:nvSpPr>
          <p:cNvPr id="17" name="سؤال 7"/>
          <p:cNvSpPr/>
          <p:nvPr/>
        </p:nvSpPr>
        <p:spPr>
          <a:xfrm>
            <a:off x="579694" y="2339968"/>
            <a:ext cx="10175085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عَلامَ خافَ شَفيق فَوْرَ هُطولِ المَطَرِ؟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8" name="جواب 7"/>
          <p:cNvSpPr/>
          <p:nvPr/>
        </p:nvSpPr>
        <p:spPr>
          <a:xfrm>
            <a:off x="1747941" y="1749847"/>
            <a:ext cx="7667358" cy="212365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خافَ شَفيق فَوْرَ هُطولِ المَطَرِ على النَّبْتَةِ الصَّغيرة .</a:t>
            </a:r>
            <a:endParaRPr lang="en-US" sz="6600" dirty="0"/>
          </a:p>
        </p:txBody>
      </p:sp>
      <p:sp>
        <p:nvSpPr>
          <p:cNvPr id="20" name="سؤال 8"/>
          <p:cNvSpPr/>
          <p:nvPr/>
        </p:nvSpPr>
        <p:spPr>
          <a:xfrm>
            <a:off x="1124401" y="2303935"/>
            <a:ext cx="9231882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ماذا فَعَلَ شَفيق ل</a:t>
            </a:r>
            <a:r>
              <a:rPr lang="ar-LB" sz="6600" dirty="0">
                <a:solidFill>
                  <a:schemeClr val="bg1"/>
                </a:solidFill>
              </a:rPr>
              <a:t>ِلنَّبْتَةِ الصَّغيرَةِ ؟</a:t>
            </a:r>
            <a:endParaRPr lang="ar-LB" sz="66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جواب 8"/>
          <p:cNvSpPr/>
          <p:nvPr/>
        </p:nvSpPr>
        <p:spPr>
          <a:xfrm>
            <a:off x="2546884" y="1826310"/>
            <a:ext cx="7041316" cy="212365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خَلَعَ شَفيق مَعْطِفَهُ وَغَطّى النَّبْتَةَ الصَّغيرَةَ .</a:t>
            </a:r>
            <a:endParaRPr lang="en-US" sz="6600" dirty="0"/>
          </a:p>
        </p:txBody>
      </p:sp>
      <p:sp>
        <p:nvSpPr>
          <p:cNvPr id="23" name="Rectangle 22"/>
          <p:cNvSpPr/>
          <p:nvPr/>
        </p:nvSpPr>
        <p:spPr>
          <a:xfrm>
            <a:off x="2662749" y="945310"/>
            <a:ext cx="6023427" cy="517064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ar-LB" sz="66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إِسْتَمِعوا إلى النَّصّ المَسْموعِ أَكْثَرَ مِنْ مَرَّةٍ؛ ثُمَّ حاوِلوا الإِجابَةَ عَنِ الأَسْئِلَةِ الشَّفَوِيَّة.</a:t>
            </a:r>
            <a:endParaRPr lang="en-US" sz="66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3853" y="6211669"/>
            <a:ext cx="2880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LB" sz="3600" dirty="0">
                <a:ln w="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إلى اللّقاء </a:t>
            </a:r>
          </a:p>
        </p:txBody>
      </p:sp>
      <p:sp>
        <p:nvSpPr>
          <p:cNvPr id="25" name="Smiley Face 24"/>
          <p:cNvSpPr/>
          <p:nvPr/>
        </p:nvSpPr>
        <p:spPr>
          <a:xfrm>
            <a:off x="748175" y="6211669"/>
            <a:ext cx="481073" cy="491665"/>
          </a:xfrm>
          <a:prstGeom prst="smileyFac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306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5032">
        <p15:prstTrans prst="wind"/>
      </p:transition>
    </mc:Choice>
    <mc:Fallback xmlns="">
      <p:transition spd="slow" advTm="1250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0" grpId="0"/>
      <p:bldP spid="20" grpId="1"/>
      <p:bldP spid="21" grpId="0"/>
      <p:bldP spid="21" grpId="1"/>
      <p:bldP spid="23" grpId="0"/>
      <p:bldP spid="24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76725" y="3168811"/>
            <a:ext cx="7394916" cy="2208628"/>
            <a:chOff x="2671159" y="2010606"/>
            <a:chExt cx="7329865" cy="25743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159" y="2010606"/>
              <a:ext cx="7329865" cy="25743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3"/>
            <p:cNvSpPr txBox="1"/>
            <p:nvPr/>
          </p:nvSpPr>
          <p:spPr>
            <a:xfrm>
              <a:off x="7272571" y="2406842"/>
              <a:ext cx="2322018" cy="68161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LB" sz="3200" dirty="0">
                  <a:solidFill>
                    <a:schemeClr val="bg1"/>
                  </a:solidFill>
                </a:rPr>
                <a:t>المِحْوَرُ الخامس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92261" y="3541879"/>
              <a:ext cx="2139077" cy="58107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LB" sz="3200" dirty="0">
                  <a:solidFill>
                    <a:schemeClr val="accent2">
                      <a:lumMod val="75000"/>
                    </a:schemeClr>
                  </a:solidFill>
                </a:rPr>
                <a:t>إسْتِماع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76725" y="3168811"/>
            <a:ext cx="7394916" cy="2208628"/>
            <a:chOff x="2671160" y="2010606"/>
            <a:chExt cx="7329865" cy="25743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160" y="2010606"/>
              <a:ext cx="7329865" cy="25743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7272571" y="2405394"/>
              <a:ext cx="2322018" cy="68161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LB" sz="3200" dirty="0">
                  <a:solidFill>
                    <a:schemeClr val="bg1"/>
                  </a:solidFill>
                </a:rPr>
                <a:t>الدَّرْسُ التّاسع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63827" y="3525481"/>
              <a:ext cx="2367513" cy="68161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LB" sz="3200" dirty="0">
                  <a:solidFill>
                    <a:schemeClr val="accent2">
                      <a:lumMod val="75000"/>
                    </a:schemeClr>
                  </a:solidFill>
                </a:rPr>
                <a:t>النَّبْتَةُ والمَطَر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2761434" y="3267290"/>
            <a:ext cx="7025498" cy="2011670"/>
          </a:xfrm>
          <a:prstGeom prst="roundRect">
            <a:avLst/>
          </a:prstGeom>
          <a:solidFill>
            <a:schemeClr val="accent2">
              <a:alpha val="64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r" rtl="1">
              <a:buFontTx/>
              <a:buChar char="-"/>
            </a:pPr>
            <a:endParaRPr lang="ar-LB" sz="3200" dirty="0"/>
          </a:p>
          <a:p>
            <a:pPr marL="571500" indent="-571500" algn="r" rtl="1">
              <a:buFontTx/>
              <a:buChar char="-"/>
            </a:pPr>
            <a:r>
              <a:rPr lang="ar-LB" sz="4000" dirty="0"/>
              <a:t>حُسْنُ الإسْتِماعِ إلى نَصّ مَسْموعٍ.</a:t>
            </a:r>
          </a:p>
          <a:p>
            <a:pPr marL="571500" indent="-571500" algn="r" rtl="1">
              <a:buFontTx/>
              <a:buChar char="-"/>
            </a:pPr>
            <a:r>
              <a:rPr lang="ar-LB" sz="4000" dirty="0"/>
              <a:t>فَهْمُ أَحْداثِ هذا النَّصّ.</a:t>
            </a:r>
          </a:p>
          <a:p>
            <a:pPr marL="571500" indent="-571500" algn="r" rtl="1">
              <a:buFontTx/>
              <a:buChar char="-"/>
            </a:pPr>
            <a:r>
              <a:rPr lang="ar-LB" sz="4000" dirty="0"/>
              <a:t>حُسْنُ الإجابة عَنِ الأَسْئِلَةِ شَفَوِيًّا.</a:t>
            </a:r>
          </a:p>
          <a:p>
            <a:pPr marL="571500" indent="-571500" algn="r" rtl="1">
              <a:buFontTx/>
              <a:buChar char="-"/>
            </a:pPr>
            <a:endParaRPr lang="en-US" sz="4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990856" y="819485"/>
            <a:ext cx="2993937" cy="1945916"/>
            <a:chOff x="8061650" y="594401"/>
            <a:chExt cx="2258007" cy="162861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16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650" y="594401"/>
              <a:ext cx="2258007" cy="162861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322906" y="1312477"/>
              <a:ext cx="1268961" cy="59245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LB" sz="4000" dirty="0">
                  <a:solidFill>
                    <a:schemeClr val="accent2">
                      <a:lumMod val="75000"/>
                    </a:schemeClr>
                  </a:solidFill>
                </a:rPr>
                <a:t>الهَدَف</a:t>
              </a:r>
              <a:endParaRPr lang="en-US" sz="4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28" y="4092284"/>
            <a:ext cx="4336202" cy="43362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1495" y="4092284"/>
            <a:ext cx="4336202" cy="4336202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491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49"/>
    </mc:Choice>
    <mc:Fallback xmlns="">
      <p:transition spd="slow" advTm="28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38" end="2938.36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0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3"/>
    </mc:Choice>
    <mc:Fallback xmlns="">
      <p:transition spd="slow" advTm="1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08" end="1026.14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638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303">
        <p15:prstTrans prst="pageCurlDouble" invX="1"/>
      </p:transition>
    </mc:Choice>
    <mc:Fallback xmlns="">
      <p:transition spd="slow" advTm="133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684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358">
        <p15:prstTrans prst="pageCurlDouble" invX="1"/>
      </p:transition>
    </mc:Choice>
    <mc:Fallback xmlns="">
      <p:transition spd="slow" advTm="163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29" end="2520.863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247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838">
        <p15:prstTrans prst="pageCurlDouble" invX="1"/>
      </p:transition>
    </mc:Choice>
    <mc:Fallback xmlns="">
      <p:transition spd="slow" advTm="5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960" end="3872.94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365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596">
        <p15:prstTrans prst="pageCurlDouble" invX="1"/>
      </p:transition>
    </mc:Choice>
    <mc:Fallback xmlns="">
      <p:transition spd="slow" advTm="16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33" end="2457.80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382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979">
        <p15:prstTrans prst="pageCurlDouble" invX="1"/>
      </p:transition>
    </mc:Choice>
    <mc:Fallback xmlns="">
      <p:transition spd="slow" advTm="89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52" end="1723.11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7197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602">
        <p15:prstTrans prst="pageCurlDouble" invX="1"/>
      </p:transition>
    </mc:Choice>
    <mc:Fallback xmlns="">
      <p:transition spd="slow" advTm="12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3|6.6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1|3.5|1.9|4.7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1|3.5|1.9|4.7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6|0.8|5.5|0.7|4.1|0.8|5|0.9|5|0.9|4.7|0.9|3.8|1|6|1.4|4.1|1.2|4.3|1.1|4.3|0.9|4.9|0.7|5.3|0.8|6.5|1|4.4|0.8|7|1.3|11.8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9|0.9|6.1|1.1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8.2|1.6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.7|1.4|12.7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1|3.5|1.9|4.7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1|3.5|1.9|4.7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1|3.5|1.9|4.7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1|3.5|1.9|4.7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149</Words>
  <Application>Microsoft Office PowerPoint</Application>
  <PresentationFormat>Widescreen</PresentationFormat>
  <Paragraphs>30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Marie Haddad</cp:lastModifiedBy>
  <cp:revision>138</cp:revision>
  <dcterms:created xsi:type="dcterms:W3CDTF">2021-01-06T10:51:59Z</dcterms:created>
  <dcterms:modified xsi:type="dcterms:W3CDTF">2024-03-05T22:51:29Z</dcterms:modified>
</cp:coreProperties>
</file>